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20"/>
  </p:handoutMasterIdLst>
  <p:sldIdLst>
    <p:sldId id="256" r:id="rId2"/>
    <p:sldId id="278" r:id="rId3"/>
    <p:sldId id="280" r:id="rId4"/>
    <p:sldId id="258" r:id="rId5"/>
    <p:sldId id="273" r:id="rId6"/>
    <p:sldId id="276" r:id="rId7"/>
    <p:sldId id="277" r:id="rId8"/>
    <p:sldId id="279" r:id="rId9"/>
    <p:sldId id="281" r:id="rId10"/>
    <p:sldId id="282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</p:sldIdLst>
  <p:sldSz cx="9144000" cy="6858000" type="screen4x3"/>
  <p:notesSz cx="7099300" cy="10234613"/>
  <p:defaultTextStyle>
    <a:defPPr>
      <a:defRPr lang="fr-FR"/>
    </a:defPPr>
    <a:lvl1pPr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C997"/>
    <a:srgbClr val="A7DFC7"/>
    <a:srgbClr val="3232C9"/>
    <a:srgbClr val="00785A"/>
    <a:srgbClr val="FF0000"/>
    <a:srgbClr val="FF66FF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6263" autoAdjust="0"/>
    <p:restoredTop sz="90965" autoAdjust="0"/>
  </p:normalViewPr>
  <p:slideViewPr>
    <p:cSldViewPr>
      <p:cViewPr varScale="1">
        <p:scale>
          <a:sx n="84" d="100"/>
          <a:sy n="84" d="100"/>
        </p:scale>
        <p:origin x="1074" y="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  <p:sld r:id="rId2" collapse="1"/>
    </p:sldLst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_rels/viewProps.xml.rels><?xml version="1.0" encoding="UTF-8" standalone="yes"?>
<Relationships xmlns="http://schemas.openxmlformats.org/package/2006/relationships"><Relationship Id="rId2" Type="http://schemas.openxmlformats.org/officeDocument/2006/relationships/slide" Target="slides/slide10.xml"/><Relationship Id="rId1" Type="http://schemas.openxmlformats.org/officeDocument/2006/relationships/slide" Target="slides/slid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fr-CH" sz="3200" b="1" dirty="0" smtClean="0">
                <a:solidFill>
                  <a:schemeClr val="tx2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CHARGES</a:t>
            </a:r>
            <a:endParaRPr lang="fr-CH" sz="3200" b="1" dirty="0">
              <a:solidFill>
                <a:schemeClr val="tx2"/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title>
    <c:autoTitleDeleted val="0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dPt>
            <c:idx val="1"/>
            <c:bubble3D val="0"/>
            <c:spPr>
              <a:solidFill>
                <a:schemeClr val="accent2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dPt>
            <c:idx val="2"/>
            <c:bubble3D val="0"/>
            <c:spPr>
              <a:solidFill>
                <a:schemeClr val="accent3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dPt>
            <c:idx val="3"/>
            <c:bubble3D val="0"/>
            <c:spPr>
              <a:solidFill>
                <a:schemeClr val="accent4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dPt>
            <c:idx val="4"/>
            <c:bubble3D val="0"/>
            <c:spPr>
              <a:solidFill>
                <a:schemeClr val="accent5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dPt>
            <c:idx val="5"/>
            <c:bubble3D val="0"/>
            <c:spPr>
              <a:solidFill>
                <a:schemeClr val="accent6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dLbls>
            <c:dLbl>
              <c:idx val="0"/>
              <c:layout>
                <c:manualLayout>
                  <c:x val="0.13014610673665791"/>
                  <c:y val="-2.079031787693205E-2"/>
                </c:manualLayout>
              </c:layout>
              <c:tx>
                <c:rich>
                  <a:bodyPr rot="0" spcFirstLastPara="1" vertOverflow="clip" horzOverflow="clip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200" b="0" i="0" u="none" strike="noStrike" kern="1200" baseline="0">
                        <a:solidFill>
                          <a:schemeClr val="tx2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 sz="1200" baseline="0" dirty="0" smtClean="0"/>
                      <a:t>Administration </a:t>
                    </a:r>
                    <a:r>
                      <a:rPr lang="en-US" sz="1200" baseline="0" dirty="0" err="1" smtClean="0"/>
                      <a:t>générale</a:t>
                    </a:r>
                    <a:r>
                      <a:rPr lang="en-US" sz="1200" baseline="0" dirty="0" smtClean="0"/>
                      <a:t> </a:t>
                    </a:r>
                    <a:r>
                      <a:rPr lang="en-US" sz="1200" baseline="0" dirty="0"/>
                      <a:t>
</a:t>
                    </a:r>
                    <a:fld id="{AAA412F5-E254-47F1-BA83-60F50BD599DE}" type="PERCENTAGE">
                      <a:rPr lang="en-US" sz="1200" baseline="0" dirty="0"/>
                      <a:pPr>
                        <a:defRPr sz="1200">
                          <a:solidFill>
                            <a:schemeClr val="tx2"/>
                          </a:solidFill>
                        </a:defRPr>
                      </a:pPr>
                      <a:t>[POURCENTAGE]</a:t>
                    </a:fld>
                    <a:endParaRPr lang="en-US" sz="1200" baseline="0" dirty="0"/>
                  </a:p>
                </c:rich>
              </c:tx>
              <c:spPr>
                <a:solidFill>
                  <a:srgbClr val="3366FF"/>
                </a:solidFill>
                <a:ln>
                  <a:noFill/>
                </a:ln>
                <a:effectLst/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200" b="0" i="0" u="none" strike="noStrike" kern="1200" baseline="0">
                      <a:solidFill>
                        <a:schemeClr val="tx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r-FR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  <a:noFill/>
                    <a:ln>
                      <a:noFill/>
                    </a:ln>
                  </c15:spPr>
                  <c15:dlblFieldTable/>
                  <c15:showDataLabelsRange val="0"/>
                </c:ext>
              </c:extLst>
            </c:dLbl>
            <c:dLbl>
              <c:idx val="1"/>
              <c:layout>
                <c:manualLayout>
                  <c:x val="1.0874220952600572E-2"/>
                  <c:y val="-5.4904613773072829E-3"/>
                </c:manualLayout>
              </c:layout>
              <c:tx>
                <c:rich>
                  <a:bodyPr rot="0" spcFirstLastPara="1" vertOverflow="clip" horzOverflow="clip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200" b="0" i="0" u="none" strike="noStrike" kern="1200" baseline="0">
                        <a:solidFill>
                          <a:schemeClr val="tx2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 sz="1200" baseline="0" dirty="0" smtClean="0"/>
                      <a:t>Finances</a:t>
                    </a:r>
                    <a:r>
                      <a:rPr lang="en-US" sz="1200" baseline="0" dirty="0"/>
                      <a:t>
</a:t>
                    </a:r>
                    <a:fld id="{37CAE16D-0FC6-49C7-9DA2-953180D33005}" type="PERCENTAGE">
                      <a:rPr lang="en-US" sz="1200" baseline="0"/>
                      <a:pPr>
                        <a:defRPr sz="1200">
                          <a:solidFill>
                            <a:schemeClr val="tx2"/>
                          </a:solidFill>
                        </a:defRPr>
                      </a:pPr>
                      <a:t>[POURCENTAGE]</a:t>
                    </a:fld>
                    <a:endParaRPr lang="en-US" sz="1200" baseline="0" dirty="0"/>
                  </a:p>
                </c:rich>
              </c:tx>
              <c:spPr>
                <a:solidFill>
                  <a:srgbClr val="3366FF"/>
                </a:solidFill>
                <a:ln>
                  <a:noFill/>
                </a:ln>
                <a:effectLst/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200" b="0" i="0" u="none" strike="noStrike" kern="1200" baseline="0">
                      <a:solidFill>
                        <a:schemeClr val="tx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r-FR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  <a:noFill/>
                    <a:ln>
                      <a:noFill/>
                    </a:ln>
                  </c15:spPr>
                  <c15:dlblFieldTable/>
                  <c15:showDataLabelsRange val="0"/>
                </c:ext>
              </c:extLst>
            </c:dLbl>
            <c:dLbl>
              <c:idx val="2"/>
              <c:layout>
                <c:manualLayout>
                  <c:x val="0.13150040203425933"/>
                  <c:y val="-8.8719308965670637E-2"/>
                </c:manualLayout>
              </c:layout>
              <c:tx>
                <c:rich>
                  <a:bodyPr rot="0" spcFirstLastPara="1" vertOverflow="clip" horzOverflow="clip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200" b="0" i="0" u="none" strike="noStrike" kern="1200" baseline="0">
                        <a:solidFill>
                          <a:schemeClr val="tx2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 sz="1200" baseline="0" dirty="0" err="1" smtClean="0"/>
                      <a:t>Domaines</a:t>
                    </a:r>
                    <a:r>
                      <a:rPr lang="en-US" sz="1200" baseline="0" dirty="0" smtClean="0"/>
                      <a:t> et </a:t>
                    </a:r>
                    <a:r>
                      <a:rPr lang="en-US" sz="1200" baseline="0" dirty="0" err="1" smtClean="0"/>
                      <a:t>bâtiments</a:t>
                    </a:r>
                    <a:r>
                      <a:rPr lang="en-US" sz="1200" baseline="0" dirty="0"/>
                      <a:t>
</a:t>
                    </a:r>
                    <a:fld id="{95B949B3-1316-4FE8-A21D-7FE90161CD38}" type="PERCENTAGE">
                      <a:rPr lang="en-US" sz="1200" baseline="0"/>
                      <a:pPr>
                        <a:defRPr sz="1200">
                          <a:solidFill>
                            <a:schemeClr val="tx2"/>
                          </a:solidFill>
                        </a:defRPr>
                      </a:pPr>
                      <a:t>[POURCENTAGE]</a:t>
                    </a:fld>
                    <a:endParaRPr lang="en-US" sz="1200" baseline="0" dirty="0"/>
                  </a:p>
                </c:rich>
              </c:tx>
              <c:spPr>
                <a:solidFill>
                  <a:srgbClr val="3366FF"/>
                </a:solidFill>
                <a:ln>
                  <a:noFill/>
                </a:ln>
                <a:effectLst/>
              </c:spPr>
              <c:txPr>
                <a:bodyPr rot="0" spcFirstLastPara="1" vertOverflow="clip" horzOverflow="clip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200" b="0" i="0" u="none" strike="noStrike" kern="1200" baseline="0">
                      <a:solidFill>
                        <a:schemeClr val="tx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r-FR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  <a:noFill/>
                    <a:ln>
                      <a:noFill/>
                    </a:ln>
                  </c15:spPr>
                  <c15:layout>
                    <c:manualLayout>
                      <c:w val="0.15772614003005928"/>
                      <c:h val="0.18642670655641436"/>
                    </c:manualLayout>
                  </c15:layout>
                  <c15:dlblFieldTable/>
                  <c15:showDataLabelsRange val="0"/>
                </c:ext>
              </c:extLst>
            </c:dLbl>
            <c:dLbl>
              <c:idx val="3"/>
              <c:layout>
                <c:manualLayout>
                  <c:x val="0.1111111111111111"/>
                  <c:y val="0"/>
                </c:manualLayout>
              </c:layout>
              <c:tx>
                <c:rich>
                  <a:bodyPr rot="0" spcFirstLastPara="1" vertOverflow="clip" horzOverflow="clip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200" b="0" i="0" u="none" strike="noStrike" kern="1200" baseline="0">
                        <a:solidFill>
                          <a:schemeClr val="tx2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 sz="1200" baseline="0" dirty="0" err="1" smtClean="0"/>
                      <a:t>Travaux</a:t>
                    </a:r>
                    <a:r>
                      <a:rPr lang="en-US" sz="1200" baseline="0" dirty="0"/>
                      <a:t>
</a:t>
                    </a:r>
                    <a:fld id="{91AC9E13-B00E-423D-B16B-23C968DA24F2}" type="PERCENTAGE">
                      <a:rPr lang="en-US" sz="1200" baseline="0"/>
                      <a:pPr>
                        <a:defRPr sz="1200">
                          <a:solidFill>
                            <a:schemeClr val="tx2"/>
                          </a:solidFill>
                        </a:defRPr>
                      </a:pPr>
                      <a:t>[POURCENTAGE]</a:t>
                    </a:fld>
                    <a:endParaRPr lang="en-US" sz="1200" baseline="0" dirty="0"/>
                  </a:p>
                </c:rich>
              </c:tx>
              <c:spPr>
                <a:solidFill>
                  <a:srgbClr val="3366FF"/>
                </a:solidFill>
                <a:ln>
                  <a:noFill/>
                </a:ln>
                <a:effectLst/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200" b="0" i="0" u="none" strike="noStrike" kern="1200" baseline="0">
                      <a:solidFill>
                        <a:schemeClr val="tx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r-FR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  <a:noFill/>
                    <a:ln>
                      <a:noFill/>
                    </a:ln>
                  </c15:spPr>
                  <c15:dlblFieldTable/>
                  <c15:showDataLabelsRange val="0"/>
                </c:ext>
              </c:extLst>
            </c:dLbl>
            <c:dLbl>
              <c:idx val="4"/>
              <c:layout>
                <c:manualLayout>
                  <c:x val="1.3065179352580928E-2"/>
                  <c:y val="4.6296296296296294E-3"/>
                </c:manualLayout>
              </c:layout>
              <c:tx>
                <c:rich>
                  <a:bodyPr rot="0" spcFirstLastPara="1" vertOverflow="clip" horzOverflow="clip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200" b="0" i="0" u="none" strike="noStrike" kern="1200" baseline="0">
                        <a:solidFill>
                          <a:schemeClr val="tx2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fr-CH" sz="1200" baseline="0" dirty="0" smtClean="0"/>
                      <a:t>Instruction publique</a:t>
                    </a:r>
                  </a:p>
                  <a:p>
                    <a:pPr>
                      <a:defRPr sz="1200">
                        <a:solidFill>
                          <a:schemeClr val="tx2"/>
                        </a:solidFill>
                      </a:defRPr>
                    </a:pPr>
                    <a:r>
                      <a:rPr lang="fr-CH" sz="1200" baseline="0" dirty="0" smtClean="0"/>
                      <a:t>et cultes</a:t>
                    </a:r>
                    <a:r>
                      <a:rPr lang="fr-CH" sz="1200" baseline="0" dirty="0"/>
                      <a:t>
</a:t>
                    </a:r>
                    <a:fld id="{A9D786EA-72BF-4954-95DC-6646ABAB6145}" type="PERCENTAGE">
                      <a:rPr lang="fr-CH" sz="1200" baseline="0"/>
                      <a:pPr>
                        <a:defRPr sz="1200">
                          <a:solidFill>
                            <a:schemeClr val="tx2"/>
                          </a:solidFill>
                        </a:defRPr>
                      </a:pPr>
                      <a:t>[POURCENTAGE]</a:t>
                    </a:fld>
                    <a:endParaRPr lang="fr-CH" sz="1200" baseline="0" dirty="0"/>
                  </a:p>
                </c:rich>
              </c:tx>
              <c:spPr>
                <a:solidFill>
                  <a:srgbClr val="3366FF"/>
                </a:solidFill>
                <a:ln>
                  <a:noFill/>
                </a:ln>
                <a:effectLst/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200" b="0" i="0" u="none" strike="noStrike" kern="1200" baseline="0">
                      <a:solidFill>
                        <a:schemeClr val="tx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r-FR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  <a:noFill/>
                    <a:ln>
                      <a:noFill/>
                    </a:ln>
                  </c15:spPr>
                  <c15:dlblFieldTable/>
                  <c15:showDataLabelsRange val="0"/>
                </c:ext>
              </c:extLst>
            </c:dLbl>
            <c:dLbl>
              <c:idx val="5"/>
              <c:layout>
                <c:manualLayout>
                  <c:x val="-8.1571084864391949E-2"/>
                  <c:y val="-3.2407407407407406E-2"/>
                </c:manualLayout>
              </c:layout>
              <c:tx>
                <c:rich>
                  <a:bodyPr rot="0" spcFirstLastPara="1" vertOverflow="clip" horzOverflow="clip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200" b="0" i="0" u="none" strike="noStrike" kern="1200" baseline="0">
                        <a:solidFill>
                          <a:schemeClr val="tx2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 sz="1200" baseline="0" dirty="0" smtClean="0"/>
                      <a:t>Police</a:t>
                    </a:r>
                    <a:r>
                      <a:rPr lang="en-US" sz="1200" baseline="0" dirty="0"/>
                      <a:t>
</a:t>
                    </a:r>
                    <a:fld id="{48F297BF-79E0-4BCA-8BD8-46D070ECA8AE}" type="PERCENTAGE">
                      <a:rPr lang="en-US" sz="1200" baseline="0"/>
                      <a:pPr>
                        <a:defRPr sz="1200">
                          <a:solidFill>
                            <a:schemeClr val="tx2"/>
                          </a:solidFill>
                        </a:defRPr>
                      </a:pPr>
                      <a:t>[POURCENTAGE]</a:t>
                    </a:fld>
                    <a:endParaRPr lang="en-US" sz="1200" baseline="0" dirty="0"/>
                  </a:p>
                </c:rich>
              </c:tx>
              <c:spPr>
                <a:solidFill>
                  <a:srgbClr val="3366FF"/>
                </a:solidFill>
                <a:ln>
                  <a:noFill/>
                </a:ln>
                <a:effectLst/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200" b="0" i="0" u="none" strike="noStrike" kern="1200" baseline="0">
                      <a:solidFill>
                        <a:schemeClr val="tx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r-FR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  <a:noFill/>
                    <a:ln>
                      <a:noFill/>
                    </a:ln>
                  </c15:spPr>
                  <c15:dlblFieldTable/>
                  <c15:showDataLabelsRange val="0"/>
                </c:ext>
              </c:extLst>
            </c:dLbl>
            <c:dLbl>
              <c:idx val="6"/>
              <c:layout>
                <c:manualLayout>
                  <c:x val="-2.7777777777777776E-2"/>
                  <c:y val="9.2592592592592587E-3"/>
                </c:manualLayout>
              </c:layout>
              <c:tx>
                <c:rich>
                  <a:bodyPr rot="0" spcFirstLastPara="1" vertOverflow="clip" horzOverflow="clip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200" b="0" i="0" u="none" strike="noStrike" kern="1200" baseline="0">
                        <a:solidFill>
                          <a:schemeClr val="tx2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 sz="1200" baseline="0" dirty="0" err="1" smtClean="0"/>
                      <a:t>Sécurité</a:t>
                    </a:r>
                    <a:r>
                      <a:rPr lang="en-US" sz="1200" baseline="0" dirty="0" smtClean="0"/>
                      <a:t> </a:t>
                    </a:r>
                    <a:r>
                      <a:rPr lang="en-US" sz="1200" baseline="0" dirty="0" err="1" smtClean="0"/>
                      <a:t>sociale</a:t>
                    </a:r>
                    <a:r>
                      <a:rPr lang="en-US" sz="1200" baseline="0" dirty="0"/>
                      <a:t>
</a:t>
                    </a:r>
                    <a:fld id="{6195E097-65B6-4BA0-B96D-F6C030CD975A}" type="PERCENTAGE">
                      <a:rPr lang="en-US" sz="1200" baseline="0"/>
                      <a:pPr>
                        <a:defRPr sz="1200">
                          <a:solidFill>
                            <a:schemeClr val="tx2"/>
                          </a:solidFill>
                        </a:defRPr>
                      </a:pPr>
                      <a:t>[POURCENTAGE]</a:t>
                    </a:fld>
                    <a:endParaRPr lang="en-US" sz="1200" baseline="0" dirty="0"/>
                  </a:p>
                </c:rich>
              </c:tx>
              <c:spPr>
                <a:solidFill>
                  <a:srgbClr val="3366FF"/>
                </a:solidFill>
                <a:ln>
                  <a:noFill/>
                </a:ln>
                <a:effectLst/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200" b="0" i="0" u="none" strike="noStrike" kern="1200" baseline="0">
                      <a:solidFill>
                        <a:schemeClr val="tx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r-FR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  <a:noFill/>
                    <a:ln>
                      <a:noFill/>
                    </a:ln>
                  </c15:spPr>
                  <c15:dlblFieldTable/>
                  <c15:showDataLabelsRange val="0"/>
                </c:ext>
              </c:extLst>
            </c:dLbl>
            <c:spPr>
              <a:solidFill>
                <a:srgbClr val="3366FF"/>
              </a:solidFill>
              <a:ln>
                <a:noFill/>
              </a:ln>
              <a:effectLst/>
            </c:spPr>
            <c:txPr>
              <a:bodyPr rot="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980" b="0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rect">
                    <a:avLst/>
                  </a:prstGeom>
                  <a:noFill/>
                  <a:ln>
                    <a:noFill/>
                  </a:ln>
                </c15:spPr>
              </c:ext>
            </c:extLst>
          </c:dLbls>
          <c:cat>
            <c:strRef>
              <c:f>'[Graphique dans Microsoft PowerPoint]Feuil1'!$A$2:$A$8</c:f>
              <c:strCache>
                <c:ptCount val="7"/>
                <c:pt idx="0">
                  <c:v>1 Administration générale</c:v>
                </c:pt>
                <c:pt idx="1">
                  <c:v>2 Finances</c:v>
                </c:pt>
                <c:pt idx="2">
                  <c:v>3 Domaines et bâtiments</c:v>
                </c:pt>
                <c:pt idx="3">
                  <c:v>4 Travaux</c:v>
                </c:pt>
                <c:pt idx="4">
                  <c:v>5 Instruction publique et cultes</c:v>
                </c:pt>
                <c:pt idx="5">
                  <c:v>6 Police</c:v>
                </c:pt>
                <c:pt idx="6">
                  <c:v>7 Sécurité sociale</c:v>
                </c:pt>
              </c:strCache>
            </c:strRef>
          </c:cat>
          <c:val>
            <c:numRef>
              <c:f>'[Graphique dans Microsoft PowerPoint]Feuil1'!$B$2:$B$8</c:f>
              <c:numCache>
                <c:formatCode>General</c:formatCode>
                <c:ptCount val="7"/>
                <c:pt idx="0">
                  <c:v>19</c:v>
                </c:pt>
                <c:pt idx="1">
                  <c:v>20</c:v>
                </c:pt>
                <c:pt idx="2">
                  <c:v>6</c:v>
                </c:pt>
                <c:pt idx="3">
                  <c:v>12</c:v>
                </c:pt>
                <c:pt idx="4">
                  <c:v>3</c:v>
                </c:pt>
                <c:pt idx="5">
                  <c:v>7</c:v>
                </c:pt>
                <c:pt idx="6">
                  <c:v>33</c:v>
                </c:pt>
              </c:numCache>
            </c:numRef>
          </c:val>
        </c:ser>
        <c:dLbls>
          <c:dLblPos val="bestFit"/>
          <c:showLegendKey val="0"/>
          <c:showVal val="1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3200" b="1" dirty="0" smtClean="0">
                <a:solidFill>
                  <a:schemeClr val="tx2"/>
                </a:solidFill>
                <a:latin typeface="Arial Narrow" panose="020B0606020202030204" pitchFamily="34" charset="0"/>
              </a:rPr>
              <a:t>REVENUS</a:t>
            </a:r>
            <a:endParaRPr lang="en-US" sz="3200" b="1" dirty="0">
              <a:solidFill>
                <a:schemeClr val="tx2"/>
              </a:solidFill>
              <a:latin typeface="Arial Narrow" panose="020B0606020202030204" pitchFamily="34" charset="0"/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title>
    <c:autoTitleDeleted val="0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tx>
            <c:strRef>
              <c:f>Feuil1!$B$1</c:f>
              <c:strCache>
                <c:ptCount val="1"/>
                <c:pt idx="0">
                  <c:v>Produits</c:v>
                </c:pt>
              </c:strCache>
            </c:strRef>
          </c:tx>
          <c:explosion val="8"/>
          <c:dPt>
            <c:idx val="0"/>
            <c:bubble3D val="0"/>
            <c:explosion val="0"/>
            <c:spPr>
              <a:solidFill>
                <a:schemeClr val="accent1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dPt>
            <c:idx val="1"/>
            <c:bubble3D val="0"/>
            <c:explosion val="0"/>
            <c:spPr>
              <a:solidFill>
                <a:schemeClr val="accent2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dPt>
            <c:idx val="2"/>
            <c:bubble3D val="0"/>
            <c:explosion val="0"/>
            <c:spPr>
              <a:solidFill>
                <a:schemeClr val="accent3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dPt>
            <c:idx val="3"/>
            <c:bubble3D val="0"/>
            <c:explosion val="0"/>
            <c:spPr>
              <a:solidFill>
                <a:schemeClr val="accent4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dPt>
            <c:idx val="4"/>
            <c:bubble3D val="0"/>
            <c:explosion val="0"/>
            <c:spPr>
              <a:solidFill>
                <a:schemeClr val="accent5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dPt>
            <c:idx val="5"/>
            <c:bubble3D val="0"/>
            <c:explosion val="0"/>
            <c:spPr>
              <a:solidFill>
                <a:schemeClr val="accent6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dPt>
            <c:idx val="6"/>
            <c:bubble3D val="0"/>
            <c:explosion val="0"/>
            <c:spPr>
              <a:solidFill>
                <a:schemeClr val="accent1">
                  <a:lumMod val="6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dLbls>
            <c:dLbl>
              <c:idx val="0"/>
              <c:layout>
                <c:manualLayout>
                  <c:x val="-0.20770536862127451"/>
                  <c:y val="-7.6693859412446108E-3"/>
                </c:manualLayout>
              </c:layout>
              <c:tx>
                <c:rich>
                  <a:bodyPr rot="0" spcFirstLastPara="1" vertOverflow="clip" horzOverflow="clip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197" b="0" i="0" u="none" strike="noStrike" kern="1200" baseline="0">
                        <a:solidFill>
                          <a:schemeClr val="tx2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F374C43F-3EB3-44F1-8E40-5890BB404C7E}" type="CATEGORYNAME">
                      <a:rPr lang="en-US" baseline="0">
                        <a:solidFill>
                          <a:schemeClr val="tx2"/>
                        </a:solidFill>
                      </a:rPr>
                      <a:pPr>
                        <a:defRPr>
                          <a:solidFill>
                            <a:schemeClr val="tx2"/>
                          </a:solidFill>
                        </a:defRPr>
                      </a:pPr>
                      <a:t>[NOM DE CATÉGORIE]</a:t>
                    </a:fld>
                    <a:r>
                      <a:rPr lang="en-US" baseline="0" dirty="0"/>
                      <a:t>
</a:t>
                    </a:r>
                    <a:fld id="{0D707F32-AC80-42B1-9090-4C008BCE0092}" type="PERCENTAGE">
                      <a:rPr lang="en-US" baseline="0"/>
                      <a:pPr>
                        <a:defRPr>
                          <a:solidFill>
                            <a:schemeClr val="tx2"/>
                          </a:solidFill>
                        </a:defRPr>
                      </a:pPr>
                      <a:t>[POURCENTAGE]</a:t>
                    </a:fld>
                    <a:endParaRPr lang="en-US" baseline="0" dirty="0"/>
                  </a:p>
                </c:rich>
              </c:tx>
              <c:spPr>
                <a:solidFill>
                  <a:srgbClr val="3366FF"/>
                </a:solidFill>
                <a:ln>
                  <a:noFill/>
                </a:ln>
                <a:effectLst/>
              </c:spPr>
              <c:txPr>
                <a:bodyPr rot="0" spcFirstLastPara="1" vertOverflow="clip" horzOverflow="clip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197" b="0" i="0" u="none" strike="noStrike" kern="1200" baseline="0">
                      <a:solidFill>
                        <a:schemeClr val="tx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r-FR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  <a:noFill/>
                    <a:ln>
                      <a:noFill/>
                    </a:ln>
                  </c15:spPr>
                  <c15:layout>
                    <c:manualLayout>
                      <c:w val="0.2195068100202105"/>
                      <c:h val="9.070420746901138E-2"/>
                    </c:manualLayout>
                  </c15:layout>
                  <c15:dlblFieldTable/>
                  <c15:showDataLabelsRange val="0"/>
                </c:ext>
              </c:extLst>
            </c:dLbl>
            <c:dLbl>
              <c:idx val="1"/>
              <c:layout>
                <c:manualLayout>
                  <c:x val="-8.6543903592197699E-2"/>
                  <c:y val="-4.4551002269589114E-2"/>
                </c:manualLayout>
              </c:layout>
              <c:spPr>
                <a:solidFill>
                  <a:srgbClr val="3366FF"/>
                </a:solidFill>
                <a:ln>
                  <a:noFill/>
                </a:ln>
                <a:effectLst/>
              </c:spPr>
              <c:txPr>
                <a:bodyPr rot="0" spcFirstLastPara="1" vertOverflow="clip" horzOverflow="clip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197" b="0" i="0" u="none" strike="noStrike" kern="1200" baseline="0">
                      <a:solidFill>
                        <a:schemeClr val="tx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r-FR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  <a:noFill/>
                    <a:ln>
                      <a:noFill/>
                    </a:ln>
                  </c15:spPr>
                  <c15:layout>
                    <c:manualLayout>
                      <c:w val="0.13847024574751632"/>
                      <c:h val="8.5665084831844082E-2"/>
                    </c:manualLayout>
                  </c15:layout>
                </c:ext>
              </c:extLst>
            </c:dLbl>
            <c:dLbl>
              <c:idx val="2"/>
              <c:layout>
                <c:manualLayout>
                  <c:x val="-3.6191086956737333E-2"/>
                  <c:y val="-6.0742258796641663E-2"/>
                </c:manualLayout>
              </c:layout>
              <c:spPr>
                <a:solidFill>
                  <a:srgbClr val="3366FF"/>
                </a:solidFill>
                <a:ln>
                  <a:noFill/>
                </a:ln>
                <a:effectLst/>
              </c:spPr>
              <c:txPr>
                <a:bodyPr rot="0" spcFirstLastPara="1" vertOverflow="clip" horzOverflow="clip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197" b="0" i="0" u="none" strike="noStrike" kern="1200" baseline="0">
                      <a:solidFill>
                        <a:schemeClr val="tx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r-FR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  <a:noFill/>
                    <a:ln>
                      <a:noFill/>
                    </a:ln>
                  </c15:spPr>
                  <c15:layout>
                    <c:manualLayout>
                      <c:w val="0.1597128402656012"/>
                      <c:h val="7.8106400876093135E-2"/>
                    </c:manualLayout>
                  </c15:layout>
                </c:ext>
              </c:extLst>
            </c:dLbl>
            <c:dLbl>
              <c:idx val="3"/>
              <c:layout>
                <c:manualLayout>
                  <c:x val="-1.5734635700345235E-3"/>
                  <c:y val="-3.8753035377021648E-2"/>
                </c:manualLayout>
              </c:layout>
              <c:spPr>
                <a:solidFill>
                  <a:srgbClr val="3366FF"/>
                </a:solidFill>
                <a:ln>
                  <a:noFill/>
                </a:ln>
                <a:effectLst/>
              </c:spPr>
              <c:txPr>
                <a:bodyPr rot="0" spcFirstLastPara="1" vertOverflow="clip" horzOverflow="clip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197" b="0" i="0" u="none" strike="noStrike" kern="1200" baseline="0">
                      <a:solidFill>
                        <a:schemeClr val="tx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r-FR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  <a:noFill/>
                    <a:ln>
                      <a:noFill/>
                    </a:ln>
                  </c15:spPr>
                  <c15:layout>
                    <c:manualLayout>
                      <c:w val="0.18452039933351899"/>
                      <c:h val="8.6294975161489998E-2"/>
                    </c:manualLayout>
                  </c15:layout>
                </c:ext>
              </c:extLst>
            </c:dLbl>
            <c:dLbl>
              <c:idx val="4"/>
              <c:layout>
                <c:manualLayout>
                  <c:x val="1.2248347426505208E-2"/>
                  <c:y val="9.2211976447061431E-3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5"/>
              <c:layout>
                <c:manualLayout>
                  <c:x val="1.3374966918794189E-2"/>
                  <c:y val="0.1668619161363023"/>
                </c:manualLayout>
              </c:layout>
              <c:spPr>
                <a:solidFill>
                  <a:srgbClr val="3366FF"/>
                </a:solidFill>
                <a:ln>
                  <a:noFill/>
                </a:ln>
                <a:effectLst/>
              </c:spPr>
              <c:txPr>
                <a:bodyPr rot="0" spcFirstLastPara="1" vertOverflow="clip" horzOverflow="clip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197" b="0" i="0" u="none" strike="noStrike" kern="1200" baseline="0">
                      <a:solidFill>
                        <a:schemeClr val="tx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r-FR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  <a:noFill/>
                    <a:ln>
                      <a:noFill/>
                    </a:ln>
                  </c15:spPr>
                  <c15:layout>
                    <c:manualLayout>
                      <c:w val="0.12805350680605543"/>
                      <c:h val="0.18719090735949973"/>
                    </c:manualLayout>
                  </c15:layout>
                </c:ext>
              </c:extLst>
            </c:dLbl>
            <c:dLbl>
              <c:idx val="6"/>
              <c:layout>
                <c:manualLayout>
                  <c:x val="0.17775213330412606"/>
                  <c:y val="-0.27483156633389944"/>
                </c:manualLayout>
              </c:layout>
              <c:spPr>
                <a:solidFill>
                  <a:srgbClr val="00785A"/>
                </a:solidFill>
                <a:ln>
                  <a:noFill/>
                </a:ln>
                <a:effectLst/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97" b="0" i="0" u="none" strike="noStrike" kern="1200" baseline="0">
                      <a:solidFill>
                        <a:schemeClr val="tx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r-FR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  <a:noFill/>
                    <a:ln>
                      <a:noFill/>
                    </a:ln>
                  </c15:spPr>
                </c:ext>
              </c:extLst>
            </c:dLbl>
            <c:spPr>
              <a:solidFill>
                <a:srgbClr val="3366FF"/>
              </a:solidFill>
              <a:ln>
                <a:noFill/>
              </a:ln>
              <a:effectLst/>
            </c:spPr>
            <c:txPr>
              <a:bodyPr rot="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dLblPos val="bestFit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rect">
                    <a:avLst/>
                  </a:prstGeom>
                  <a:noFill/>
                  <a:ln>
                    <a:noFill/>
                  </a:ln>
                </c15:spPr>
              </c:ext>
            </c:extLst>
          </c:dLbls>
          <c:cat>
            <c:strRef>
              <c:f>Feuil1!$A$2:$A$8</c:f>
              <c:strCache>
                <c:ptCount val="7"/>
                <c:pt idx="0">
                  <c:v>Administration générale</c:v>
                </c:pt>
                <c:pt idx="1">
                  <c:v>Police</c:v>
                </c:pt>
                <c:pt idx="2">
                  <c:v>Travaux</c:v>
                </c:pt>
                <c:pt idx="3">
                  <c:v>Domaines et bâtiments</c:v>
                </c:pt>
                <c:pt idx="4">
                  <c:v>Sécurité sociale</c:v>
                </c:pt>
                <c:pt idx="5">
                  <c:v>Instruction publique et cultes</c:v>
                </c:pt>
                <c:pt idx="6">
                  <c:v>Finances</c:v>
                </c:pt>
              </c:strCache>
            </c:strRef>
          </c:cat>
          <c:val>
            <c:numRef>
              <c:f>Feuil1!$B$2:$B$8</c:f>
              <c:numCache>
                <c:formatCode>General</c:formatCode>
                <c:ptCount val="7"/>
                <c:pt idx="0">
                  <c:v>10</c:v>
                </c:pt>
                <c:pt idx="1">
                  <c:v>1</c:v>
                </c:pt>
                <c:pt idx="2">
                  <c:v>5</c:v>
                </c:pt>
                <c:pt idx="3">
                  <c:v>3</c:v>
                </c:pt>
                <c:pt idx="4">
                  <c:v>3</c:v>
                </c:pt>
                <c:pt idx="5">
                  <c:v>0</c:v>
                </c:pt>
                <c:pt idx="6">
                  <c:v>78</c:v>
                </c:pt>
              </c:numCache>
            </c:numRef>
          </c:val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  <c:showLeaderLines val="0"/>
        </c:dLbls>
      </c:pie3D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"/>
          <c:y val="7.6393459611861239E-2"/>
          <c:w val="0.9617075211143139"/>
          <c:h val="0.66492713300698369"/>
        </c:manualLayout>
      </c:layout>
      <c:pie3DChart>
        <c:varyColors val="1"/>
        <c:ser>
          <c:idx val="0"/>
          <c:order val="0"/>
          <c:tx>
            <c:strRef>
              <c:f>Feuil1!$B$1</c:f>
              <c:strCache>
                <c:ptCount val="1"/>
                <c:pt idx="0">
                  <c:v>Ventes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dPt>
            <c:idx val="1"/>
            <c:bubble3D val="0"/>
            <c:spPr>
              <a:solidFill>
                <a:schemeClr val="accent2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dPt>
            <c:idx val="2"/>
            <c:bubble3D val="0"/>
            <c:spPr>
              <a:solidFill>
                <a:schemeClr val="accent3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dPt>
            <c:idx val="3"/>
            <c:bubble3D val="0"/>
            <c:spPr>
              <a:solidFill>
                <a:schemeClr val="accent4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dPt>
            <c:idx val="4"/>
            <c:bubble3D val="0"/>
            <c:spPr>
              <a:solidFill>
                <a:schemeClr val="accent5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dPt>
            <c:idx val="5"/>
            <c:bubble3D val="0"/>
            <c:spPr>
              <a:solidFill>
                <a:schemeClr val="accent6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dPt>
            <c:idx val="7"/>
            <c:bubble3D val="0"/>
            <c:spPr>
              <a:solidFill>
                <a:schemeClr val="accent2">
                  <a:lumMod val="6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dLbls>
            <c:dLbl>
              <c:idx val="1"/>
              <c:layout>
                <c:manualLayout>
                  <c:x val="-0.18491689222338129"/>
                  <c:y val="3.2652169082662288E-2"/>
                </c:manualLayout>
              </c:layout>
              <c:spPr>
                <a:solidFill>
                  <a:srgbClr val="3232C9"/>
                </a:solidFill>
                <a:ln>
                  <a:noFill/>
                </a:ln>
                <a:effectLst/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210" b="0" i="0" u="none" strike="noStrike" kern="1200" baseline="0">
                      <a:solidFill>
                        <a:schemeClr val="tx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r-FR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  <a:noFill/>
                    <a:ln>
                      <a:noFill/>
                    </a:ln>
                  </c15:spPr>
                </c:ext>
              </c:extLst>
            </c:dLbl>
            <c:dLbl>
              <c:idx val="2"/>
              <c:layout>
                <c:manualLayout>
                  <c:x val="-5.2217016662300534E-3"/>
                  <c:y val="1.2558500859120122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3"/>
              <c:layout>
                <c:manualLayout>
                  <c:x val="-6.1026068488990292E-3"/>
                  <c:y val="9.9212057901215331E-2"/>
                </c:manualLayout>
              </c:layout>
              <c:spPr>
                <a:solidFill>
                  <a:srgbClr val="3366FF"/>
                </a:solidFill>
                <a:ln>
                  <a:noFill/>
                </a:ln>
                <a:effectLst/>
              </c:spPr>
              <c:txPr>
                <a:bodyPr rot="0" spcFirstLastPara="1" vertOverflow="clip" horzOverflow="clip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210" b="0" i="0" u="none" strike="noStrike" kern="1200" baseline="0">
                      <a:solidFill>
                        <a:schemeClr val="tx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r-FR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  <a:noFill/>
                    <a:ln>
                      <a:noFill/>
                    </a:ln>
                  </c15:spPr>
                  <c15:layout>
                    <c:manualLayout>
                      <c:w val="0.18564355485774492"/>
                      <c:h val="0.10001590084203264"/>
                    </c:manualLayout>
                  </c15:layout>
                </c:ext>
              </c:extLst>
            </c:dLbl>
            <c:dLbl>
              <c:idx val="4"/>
              <c:layout>
                <c:manualLayout>
                  <c:x val="0.25586338164526634"/>
                  <c:y val="-0.19842431357409798"/>
                </c:manualLayout>
              </c:layout>
              <c:tx>
                <c:rich>
                  <a:bodyPr rot="0" spcFirstLastPara="1" vertOverflow="clip" horzOverflow="clip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210" b="0" i="0" u="none" strike="noStrike" kern="1200" baseline="0">
                        <a:solidFill>
                          <a:schemeClr val="tx2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36FB6ED8-B1AB-451E-BB20-5FAA3F9F2236}" type="CATEGORYNAME">
                      <a:rPr lang="fr-CH" dirty="0">
                        <a:solidFill>
                          <a:srgbClr val="002060"/>
                        </a:solidFill>
                      </a:rPr>
                      <a:pPr>
                        <a:defRPr sz="1210">
                          <a:solidFill>
                            <a:schemeClr val="tx2"/>
                          </a:solidFill>
                        </a:defRPr>
                      </a:pPr>
                      <a:t>[NOM DE CATÉGORIE]</a:t>
                    </a:fld>
                    <a:r>
                      <a:rPr lang="fr-CH" baseline="0" dirty="0"/>
                      <a:t>
</a:t>
                    </a:r>
                    <a:fld id="{7C65BA0A-8656-40FE-A098-840C46D9578A}" type="PERCENTAGE">
                      <a:rPr lang="fr-CH" baseline="0" dirty="0">
                        <a:solidFill>
                          <a:schemeClr val="accent6">
                            <a:lumMod val="75000"/>
                          </a:schemeClr>
                        </a:solidFill>
                      </a:rPr>
                      <a:pPr>
                        <a:defRPr sz="1210">
                          <a:solidFill>
                            <a:schemeClr val="tx2"/>
                          </a:solidFill>
                        </a:defRPr>
                      </a:pPr>
                      <a:t>[POURCENTAGE]</a:t>
                    </a:fld>
                    <a:endParaRPr lang="fr-CH" baseline="0" dirty="0"/>
                  </a:p>
                </c:rich>
              </c:tx>
              <c:spPr>
                <a:solidFill>
                  <a:srgbClr val="A7DFC7"/>
                </a:solidFill>
                <a:ln>
                  <a:noFill/>
                </a:ln>
                <a:effectLst/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210" b="0" i="0" u="none" strike="noStrike" kern="1200" baseline="0">
                      <a:solidFill>
                        <a:schemeClr val="tx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r-FR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  <a:noFill/>
                    <a:ln>
                      <a:noFill/>
                    </a:ln>
                  </c15:spPr>
                  <c15:dlblFieldTable/>
                  <c15:showDataLabelsRange val="0"/>
                </c:ext>
              </c:extLst>
            </c:dLbl>
            <c:dLbl>
              <c:idx val="5"/>
              <c:layout>
                <c:manualLayout>
                  <c:x val="-0.22641750698145624"/>
                  <c:y val="8.0374405498368773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6"/>
              <c:layout>
                <c:manualLayout>
                  <c:x val="-8.0589128248287067E-2"/>
                  <c:y val="-6.3652347806765434E-3"/>
                </c:manualLayout>
              </c:layout>
              <c:tx>
                <c:rich>
                  <a:bodyPr rot="0" spcFirstLastPara="1" vertOverflow="clip" horzOverflow="clip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210" b="0" i="0" u="none" strike="noStrike" kern="1200" baseline="0">
                        <a:solidFill>
                          <a:schemeClr val="tx2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fr-CH" dirty="0" err="1" smtClean="0"/>
                      <a:t>Attrib</a:t>
                    </a:r>
                    <a:r>
                      <a:rPr lang="fr-CH" dirty="0" smtClean="0"/>
                      <a:t>.</a:t>
                    </a:r>
                    <a:r>
                      <a:rPr lang="fr-CH" baseline="0" dirty="0" smtClean="0"/>
                      <a:t> Réserves et Fin. Spéciaux 1%</a:t>
                    </a:r>
                    <a:r>
                      <a:rPr lang="fr-CH" baseline="0" dirty="0"/>
                      <a:t>
</a:t>
                    </a:r>
                    <a:endParaRPr lang="fr-CH" dirty="0"/>
                  </a:p>
                </c:rich>
              </c:tx>
              <c:spPr>
                <a:solidFill>
                  <a:srgbClr val="3366FF"/>
                </a:solidFill>
                <a:ln>
                  <a:noFill/>
                </a:ln>
                <a:effectLst/>
              </c:spPr>
              <c:txPr>
                <a:bodyPr rot="0" spcFirstLastPara="1" vertOverflow="clip" horzOverflow="clip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210" b="0" i="0" u="none" strike="noStrike" kern="1200" baseline="0">
                      <a:solidFill>
                        <a:schemeClr val="tx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r-FR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  <a:noFill/>
                    <a:ln>
                      <a:noFill/>
                    </a:ln>
                  </c15:spPr>
                  <c15:layout>
                    <c:manualLayout>
                      <c:w val="0.36403100018748785"/>
                      <c:h val="5.6864891890095914E-2"/>
                    </c:manualLayout>
                  </c15:layout>
                </c:ext>
              </c:extLst>
            </c:dLbl>
            <c:dLbl>
              <c:idx val="7"/>
              <c:layout>
                <c:manualLayout>
                  <c:x val="0.12532083998951823"/>
                  <c:y val="0.74597495103173528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solidFill>
                <a:srgbClr val="3366FF"/>
              </a:solidFill>
              <a:ln>
                <a:noFill/>
              </a:ln>
              <a:effectLst/>
            </c:spPr>
            <c:txPr>
              <a:bodyPr rot="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210" b="0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rect">
                    <a:avLst/>
                  </a:prstGeom>
                  <a:noFill/>
                  <a:ln>
                    <a:noFill/>
                  </a:ln>
                </c15:spPr>
              </c:ext>
            </c:extLst>
          </c:dLbls>
          <c:cat>
            <c:strRef>
              <c:f>Feuil1!$A$2:$A$9</c:f>
              <c:strCache>
                <c:ptCount val="8"/>
                <c:pt idx="0">
                  <c:v>Autorités et Personnel</c:v>
                </c:pt>
                <c:pt idx="1">
                  <c:v>Biens, Services, Marchandises</c:v>
                </c:pt>
                <c:pt idx="2">
                  <c:v>Intérêts passifs</c:v>
                </c:pt>
                <c:pt idx="3">
                  <c:v>Amortissements</c:v>
                </c:pt>
                <c:pt idx="4">
                  <c:v>Part. à coll. Publiques</c:v>
                </c:pt>
                <c:pt idx="5">
                  <c:v>Aides et subventions</c:v>
                </c:pt>
                <c:pt idx="6">
                  <c:v>Attributions réserves et financements spéciaux</c:v>
                </c:pt>
                <c:pt idx="7">
                  <c:v>Imputations internes</c:v>
                </c:pt>
              </c:strCache>
            </c:strRef>
          </c:cat>
          <c:val>
            <c:numRef>
              <c:f>Feuil1!$B$2:$B$9</c:f>
              <c:numCache>
                <c:formatCode>#,##0</c:formatCode>
                <c:ptCount val="8"/>
                <c:pt idx="0">
                  <c:v>3197250</c:v>
                </c:pt>
                <c:pt idx="1">
                  <c:v>4408050</c:v>
                </c:pt>
                <c:pt idx="2">
                  <c:v>449500</c:v>
                </c:pt>
                <c:pt idx="3">
                  <c:v>524110</c:v>
                </c:pt>
                <c:pt idx="4">
                  <c:v>16572900</c:v>
                </c:pt>
                <c:pt idx="5">
                  <c:v>1159950</c:v>
                </c:pt>
                <c:pt idx="6">
                  <c:v>305100</c:v>
                </c:pt>
                <c:pt idx="7">
                  <c:v>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</c:pie3D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 smtClean="0"/>
              <a:t> </a:t>
            </a:r>
            <a:endParaRPr lang="en-US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title>
    <c:autoTitleDeleted val="0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tx>
            <c:strRef>
              <c:f>Feuil1!$B$1</c:f>
              <c:strCache>
                <c:ptCount val="1"/>
                <c:pt idx="0">
                  <c:v>Ventes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dPt>
            <c:idx val="1"/>
            <c:bubble3D val="0"/>
            <c:spPr>
              <a:solidFill>
                <a:schemeClr val="accent2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dPt>
            <c:idx val="2"/>
            <c:bubble3D val="0"/>
            <c:spPr>
              <a:solidFill>
                <a:schemeClr val="accent3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dPt>
            <c:idx val="3"/>
            <c:bubble3D val="0"/>
            <c:spPr>
              <a:solidFill>
                <a:schemeClr val="accent4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dPt>
            <c:idx val="4"/>
            <c:bubble3D val="0"/>
            <c:spPr>
              <a:solidFill>
                <a:schemeClr val="accent5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dPt>
            <c:idx val="5"/>
            <c:bubble3D val="0"/>
            <c:spPr>
              <a:solidFill>
                <a:schemeClr val="accent6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dPt>
            <c:idx val="7"/>
            <c:bubble3D val="0"/>
            <c:spPr>
              <a:solidFill>
                <a:schemeClr val="accent2">
                  <a:lumMod val="6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dPt>
            <c:idx val="8"/>
            <c:bubble3D val="0"/>
            <c:spPr>
              <a:solidFill>
                <a:schemeClr val="accent3">
                  <a:lumMod val="6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dLbls>
            <c:dLbl>
              <c:idx val="0"/>
              <c:layout>
                <c:manualLayout>
                  <c:x val="-0.1809554347836862"/>
                  <c:y val="-0.27761180979583522"/>
                </c:manualLayout>
              </c:layout>
              <c:tx>
                <c:rich>
                  <a:bodyPr rot="0" spcFirstLastPara="1" vertOverflow="clip" horzOverflow="clip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197" b="0" i="0" u="none" strike="noStrike" kern="1200" baseline="0">
                        <a:solidFill>
                          <a:schemeClr val="tx2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A1E4AD34-64B9-40F3-A7AD-B844BF72DFDA}" type="CATEGORYNAME">
                      <a:rPr lang="en-US">
                        <a:solidFill>
                          <a:schemeClr val="accent6">
                            <a:lumMod val="75000"/>
                          </a:schemeClr>
                        </a:solidFill>
                      </a:rPr>
                      <a:pPr>
                        <a:defRPr>
                          <a:solidFill>
                            <a:schemeClr val="tx2"/>
                          </a:solidFill>
                        </a:defRPr>
                      </a:pPr>
                      <a:t>[NOM DE CATÉGORIE]</a:t>
                    </a:fld>
                    <a:r>
                      <a:rPr lang="en-US" baseline="0" dirty="0"/>
                      <a:t>
</a:t>
                    </a:r>
                    <a:fld id="{DA711608-0374-4827-AD82-4E9878ED1CFE}" type="PERCENTAGE">
                      <a:rPr lang="en-US" baseline="0">
                        <a:solidFill>
                          <a:schemeClr val="accent6">
                            <a:lumMod val="75000"/>
                          </a:schemeClr>
                        </a:solidFill>
                      </a:rPr>
                      <a:pPr>
                        <a:defRPr>
                          <a:solidFill>
                            <a:schemeClr val="tx2"/>
                          </a:solidFill>
                        </a:defRPr>
                      </a:pPr>
                      <a:t>[POURCENTAGE]</a:t>
                    </a:fld>
                    <a:endParaRPr lang="en-US" baseline="0" dirty="0"/>
                  </a:p>
                </c:rich>
              </c:tx>
              <c:spPr>
                <a:solidFill>
                  <a:srgbClr val="00C997"/>
                </a:solidFill>
                <a:ln>
                  <a:noFill/>
                </a:ln>
                <a:effectLst/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97" b="0" i="0" u="none" strike="noStrike" kern="1200" baseline="0">
                      <a:solidFill>
                        <a:schemeClr val="tx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r-FR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oundRect">
                      <a:avLst/>
                    </a:prstGeom>
                    <a:noFill/>
                    <a:ln>
                      <a:noFill/>
                    </a:ln>
                  </c15:spPr>
                  <c15:dlblFieldTable/>
                  <c15:showDataLabelsRange val="0"/>
                </c:ext>
              </c:extLst>
            </c:dLbl>
            <c:dLbl>
              <c:idx val="1"/>
              <c:layout>
                <c:manualLayout>
                  <c:x val="0"/>
                  <c:y val="0.1937499089200099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-1.1019758524543529E-2"/>
                  <c:y val="7.5186531819705332E-2"/>
                </c:manualLayout>
              </c:layout>
              <c:spPr>
                <a:solidFill>
                  <a:srgbClr val="3366FF"/>
                </a:solidFill>
                <a:ln>
                  <a:noFill/>
                </a:ln>
                <a:effectLst/>
              </c:spPr>
              <c:txPr>
                <a:bodyPr rot="0" spcFirstLastPara="1" vertOverflow="clip" horzOverflow="clip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197" b="0" i="0" u="none" strike="noStrike" kern="1200" baseline="0">
                      <a:solidFill>
                        <a:schemeClr val="tx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r-FR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oundRect">
                      <a:avLst/>
                    </a:prstGeom>
                    <a:noFill/>
                    <a:ln>
                      <a:noFill/>
                    </a:ln>
                  </c15:spPr>
                  <c15:layout>
                    <c:manualLayout>
                      <c:w val="0.15633868117250696"/>
                      <c:h val="0.14888618280118332"/>
                    </c:manualLayout>
                  </c15:layout>
                </c:ext>
              </c:extLst>
            </c:dLbl>
            <c:dLbl>
              <c:idx val="3"/>
              <c:layout>
                <c:manualLayout>
                  <c:x val="-4.7205765595744201E-2"/>
                  <c:y val="3.1809686539106048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4"/>
              <c:layout>
                <c:manualLayout>
                  <c:x val="-9.5985056711346536E-2"/>
                  <c:y val="-2.7472002011046173E-2"/>
                </c:manualLayout>
              </c:layout>
              <c:spPr>
                <a:solidFill>
                  <a:srgbClr val="3366FF"/>
                </a:solidFill>
                <a:ln>
                  <a:noFill/>
                </a:ln>
                <a:effectLst/>
              </c:spPr>
              <c:txPr>
                <a:bodyPr rot="0" spcFirstLastPara="1" vertOverflow="clip" horzOverflow="clip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197" b="0" i="0" u="none" strike="noStrike" kern="1200" baseline="0">
                      <a:solidFill>
                        <a:schemeClr val="tx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r-FR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oundRect">
                      <a:avLst/>
                    </a:prstGeom>
                    <a:noFill/>
                    <a:ln>
                      <a:noFill/>
                    </a:ln>
                  </c15:spPr>
                  <c15:layout>
                    <c:manualLayout>
                      <c:w val="0.241283783716811"/>
                      <c:h val="0.10550933752058408"/>
                    </c:manualLayout>
                  </c15:layout>
                </c:ext>
              </c:extLst>
            </c:dLbl>
            <c:dLbl>
              <c:idx val="5"/>
              <c:layout>
                <c:manualLayout>
                  <c:x val="-9.7558644181028289E-2"/>
                  <c:y val="-3.1809800389093722E-2"/>
                </c:manualLayout>
              </c:layout>
              <c:spPr>
                <a:solidFill>
                  <a:srgbClr val="3366FF"/>
                </a:solidFill>
                <a:ln>
                  <a:noFill/>
                </a:ln>
                <a:effectLst/>
              </c:spPr>
              <c:txPr>
                <a:bodyPr rot="0" spcFirstLastPara="1" vertOverflow="clip" horzOverflow="clip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197" b="0" i="0" u="none" strike="noStrike" kern="1200" baseline="0">
                      <a:solidFill>
                        <a:schemeClr val="tx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r-FR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oundRect">
                      <a:avLst/>
                    </a:prstGeom>
                    <a:noFill/>
                    <a:ln>
                      <a:noFill/>
                    </a:ln>
                  </c15:spPr>
                  <c15:layout>
                    <c:manualLayout>
                      <c:w val="0.27765489686097761"/>
                      <c:h val="0.10840112720595735"/>
                    </c:manualLayout>
                  </c15:layout>
                </c:ext>
              </c:extLst>
            </c:dLbl>
            <c:dLbl>
              <c:idx val="7"/>
              <c:layout>
                <c:manualLayout>
                  <c:x val="0.23209501417907563"/>
                  <c:y val="4.3376845280599253E-3"/>
                </c:manualLayout>
              </c:layout>
              <c:spPr>
                <a:solidFill>
                  <a:srgbClr val="3366FF"/>
                </a:solidFill>
                <a:ln>
                  <a:noFill/>
                </a:ln>
                <a:effectLst/>
              </c:spPr>
              <c:txPr>
                <a:bodyPr rot="0" spcFirstLastPara="1" vertOverflow="clip" horzOverflow="clip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197" b="0" i="0" u="none" strike="noStrike" kern="1200" baseline="0">
                      <a:solidFill>
                        <a:schemeClr val="tx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r-FR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oundRect">
                      <a:avLst/>
                    </a:prstGeom>
                    <a:noFill/>
                    <a:ln>
                      <a:noFill/>
                    </a:ln>
                  </c15:spPr>
                  <c15:layout>
                    <c:manualLayout>
                      <c:w val="0.33115501233544886"/>
                      <c:h val="0.10910039382987714"/>
                    </c:manualLayout>
                  </c15:layout>
                </c:ext>
              </c:extLst>
            </c:dLbl>
            <c:dLbl>
              <c:idx val="8"/>
              <c:layout>
                <c:manualLayout>
                  <c:x val="0.38551375236524427"/>
                  <c:y val="0.12145516678567786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solidFill>
                <a:srgbClr val="3366FF"/>
              </a:solidFill>
              <a:ln>
                <a:noFill/>
              </a:ln>
              <a:effectLst/>
            </c:spPr>
            <c:txPr>
              <a:bodyPr rot="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roundRect">
                    <a:avLst/>
                  </a:prstGeom>
                  <a:noFill/>
                  <a:ln>
                    <a:noFill/>
                  </a:ln>
                </c15:spPr>
              </c:ext>
            </c:extLst>
          </c:dLbls>
          <c:cat>
            <c:strRef>
              <c:f>Feuil1!$A$2:$A$10</c:f>
              <c:strCache>
                <c:ptCount val="9"/>
                <c:pt idx="0">
                  <c:v>Impôts</c:v>
                </c:pt>
                <c:pt idx="1">
                  <c:v>Patentes, concessions </c:v>
                </c:pt>
                <c:pt idx="2">
                  <c:v>Revenus des patrimoines</c:v>
                </c:pt>
                <c:pt idx="3">
                  <c:v>Taxes, émoluments, prod. des ventes</c:v>
                </c:pt>
                <c:pt idx="4">
                  <c:v>Part. à recettes cantonales</c:v>
                </c:pt>
                <c:pt idx="5">
                  <c:v>Part. de collectivités publiques</c:v>
                </c:pt>
                <c:pt idx="6">
                  <c:v>Autres participations et subventions</c:v>
                </c:pt>
                <c:pt idx="7">
                  <c:v>Prél. sur fonds et fin. spéciaux</c:v>
                </c:pt>
                <c:pt idx="8">
                  <c:v>Imputations internes</c:v>
                </c:pt>
              </c:strCache>
            </c:strRef>
          </c:cat>
          <c:val>
            <c:numRef>
              <c:f>Feuil1!$B$2:$B$10</c:f>
              <c:numCache>
                <c:formatCode>#,##0</c:formatCode>
                <c:ptCount val="9"/>
                <c:pt idx="0">
                  <c:v>19641500</c:v>
                </c:pt>
                <c:pt idx="1">
                  <c:v>2000</c:v>
                </c:pt>
                <c:pt idx="2">
                  <c:v>1559000</c:v>
                </c:pt>
                <c:pt idx="3">
                  <c:v>1173500</c:v>
                </c:pt>
                <c:pt idx="4">
                  <c:v>1420000</c:v>
                </c:pt>
                <c:pt idx="5">
                  <c:v>2213000</c:v>
                </c:pt>
                <c:pt idx="6">
                  <c:v>2500</c:v>
                </c:pt>
                <c:pt idx="7">
                  <c:v>470700</c:v>
                </c:pt>
                <c:pt idx="8" formatCode="General">
                  <c:v>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</c:pie3D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040" tIns="49520" rIns="99040" bIns="49520" numCol="1" anchor="t" anchorCtr="0" compatLnSpc="1">
            <a:prstTxWarp prst="textNoShape">
              <a:avLst/>
            </a:prstTxWarp>
          </a:bodyPr>
          <a:lstStyle>
            <a:lvl1pPr algn="l" defTabSz="990600">
              <a:defRPr sz="1300"/>
            </a:lvl1pPr>
          </a:lstStyle>
          <a:p>
            <a:endParaRPr lang="fr-FR"/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2725" y="0"/>
            <a:ext cx="3076575" cy="51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040" tIns="49520" rIns="99040" bIns="49520" numCol="1" anchor="t" anchorCtr="0" compatLnSpc="1">
            <a:prstTxWarp prst="textNoShape">
              <a:avLst/>
            </a:prstTxWarp>
          </a:bodyPr>
          <a:lstStyle>
            <a:lvl1pPr algn="r" defTabSz="990600">
              <a:defRPr sz="1300"/>
            </a:lvl1pPr>
          </a:lstStyle>
          <a:p>
            <a:endParaRPr lang="fr-FR"/>
          </a:p>
        </p:txBody>
      </p:sp>
      <p:sp>
        <p:nvSpPr>
          <p:cNvPr id="3379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723438"/>
            <a:ext cx="3076575" cy="51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040" tIns="49520" rIns="99040" bIns="49520" numCol="1" anchor="b" anchorCtr="0" compatLnSpc="1">
            <a:prstTxWarp prst="textNoShape">
              <a:avLst/>
            </a:prstTxWarp>
          </a:bodyPr>
          <a:lstStyle>
            <a:lvl1pPr algn="l" defTabSz="990600">
              <a:defRPr sz="1300"/>
            </a:lvl1pPr>
          </a:lstStyle>
          <a:p>
            <a:endParaRPr lang="fr-FR"/>
          </a:p>
        </p:txBody>
      </p:sp>
      <p:sp>
        <p:nvSpPr>
          <p:cNvPr id="3379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2725" y="9723438"/>
            <a:ext cx="3076575" cy="51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040" tIns="49520" rIns="99040" bIns="49520" numCol="1" anchor="b" anchorCtr="0" compatLnSpc="1">
            <a:prstTxWarp prst="textNoShape">
              <a:avLst/>
            </a:prstTxWarp>
          </a:bodyPr>
          <a:lstStyle>
            <a:lvl1pPr algn="r" defTabSz="990600">
              <a:defRPr sz="1300"/>
            </a:lvl1pPr>
          </a:lstStyle>
          <a:p>
            <a:fld id="{370C0C3A-CE94-458B-855D-12F5A5F59002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1770845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CH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Modifiez le style des sous-titres du masque</a:t>
            </a:r>
            <a:endParaRPr lang="fr-CH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F76EA1E-3197-427E-A443-BC352F1E0831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624177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CH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H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CB0D32B-53CA-48DA-AEDE-D2B95B5A1FA5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543419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CH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H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A089650-47B4-4EEF-A7FD-41C1EB64576C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20383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CH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H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EA28501-F0A3-403B-B29F-EF4E010D6F36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248603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CH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BCA248D-2EB0-482A-9BB7-D63A2A3C4ECC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148013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CH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H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H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C4DA289-EC4D-4F0E-9F06-7254D0681536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915465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CH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H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H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11AA82A-9AD9-461B-AF55-966176F7EA0C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911171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CH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AAFD61E-E9CA-4AD0-9A80-4438843212E6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396055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030DC3E-82BF-429F-A869-7FE93BC14FF6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428782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CH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H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63FDA25-9368-497C-8599-8F3BC7755194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998606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CH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CH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DF4071E-4350-4B98-B70C-3C998531A177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295108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 style du titre du masque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/>
            </a:lvl1pPr>
          </a:lstStyle>
          <a:p>
            <a:endParaRPr lang="fr-F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fr-F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FB74FF71-16BE-426B-BEA7-A2CDF74AACBE}" type="slidenum">
              <a:rPr lang="fr-FR"/>
              <a:pPr/>
              <a:t>‹N°›</a:t>
            </a:fld>
            <a:endParaRPr lang="fr-FR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600200" y="228600"/>
            <a:ext cx="7315200" cy="1143000"/>
          </a:xfrm>
        </p:spPr>
        <p:txBody>
          <a:bodyPr/>
          <a:lstStyle/>
          <a:p>
            <a:r>
              <a:rPr lang="fr-CH" b="1" dirty="0">
                <a:effectLst>
                  <a:outerShdw blurRad="38100" dist="38100" dir="2700000" algn="tl">
                    <a:srgbClr val="000000"/>
                  </a:outerShdw>
                </a:effectLst>
                <a:latin typeface="Arial Unicode MS" pitchFamily="34" charset="-128"/>
              </a:rPr>
              <a:t>Commune de Prangins</a:t>
            </a:r>
            <a:endParaRPr lang="fr-FR" b="1" dirty="0">
              <a:effectLst>
                <a:outerShdw blurRad="38100" dist="38100" dir="2700000" algn="tl">
                  <a:srgbClr val="000000"/>
                </a:outerShdw>
              </a:effectLst>
              <a:latin typeface="Arial Unicode MS" pitchFamily="34" charset="-128"/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81000" y="3124200"/>
            <a:ext cx="8534400" cy="1752600"/>
          </a:xfrm>
        </p:spPr>
        <p:txBody>
          <a:bodyPr/>
          <a:lstStyle/>
          <a:p>
            <a:r>
              <a:rPr lang="fr-CH" sz="40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 Unicode MS" pitchFamily="34" charset="-128"/>
              </a:rPr>
              <a:t>Conseil communal </a:t>
            </a:r>
            <a:r>
              <a:rPr lang="fr-CH" sz="4000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 Unicode MS" pitchFamily="34" charset="-128"/>
              </a:rPr>
              <a:t>du</a:t>
            </a:r>
          </a:p>
          <a:p>
            <a:r>
              <a:rPr lang="fr-CH" sz="4000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 Unicode MS" pitchFamily="34" charset="-128"/>
              </a:rPr>
              <a:t>10 décembre 2014</a:t>
            </a:r>
            <a:endParaRPr lang="fr-CH" sz="4000" dirty="0">
              <a:effectLst>
                <a:outerShdw blurRad="38100" dist="38100" dir="2700000" algn="tl">
                  <a:srgbClr val="000000"/>
                </a:outerShdw>
              </a:effectLst>
              <a:latin typeface="Arial Unicode MS" pitchFamily="34" charset="-128"/>
            </a:endParaRPr>
          </a:p>
          <a:p>
            <a:endParaRPr lang="fr-CH" sz="4000" dirty="0">
              <a:effectLst>
                <a:outerShdw blurRad="38100" dist="38100" dir="2700000" algn="tl">
                  <a:srgbClr val="000000"/>
                </a:outerShdw>
              </a:effectLst>
              <a:latin typeface="Arial Unicode MS" pitchFamily="34" charset="-128"/>
            </a:endParaRPr>
          </a:p>
          <a:p>
            <a:r>
              <a:rPr lang="fr-CH" sz="40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 Unicode MS" pitchFamily="34" charset="-128"/>
              </a:rPr>
              <a:t>Budget </a:t>
            </a:r>
            <a:r>
              <a:rPr lang="fr-CH" sz="4000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 Unicode MS" pitchFamily="34" charset="-128"/>
              </a:rPr>
              <a:t>2015</a:t>
            </a:r>
            <a:endParaRPr lang="fr-FR" sz="4000" dirty="0">
              <a:effectLst>
                <a:outerShdw blurRad="38100" dist="38100" dir="2700000" algn="tl">
                  <a:srgbClr val="000000"/>
                </a:outerShdw>
              </a:effectLst>
              <a:latin typeface="Arial Unicode MS" pitchFamily="34" charset="-128"/>
            </a:endParaRPr>
          </a:p>
        </p:txBody>
      </p:sp>
      <p:pic>
        <p:nvPicPr>
          <p:cNvPr id="2052" name="Picture 4" descr="D:\Mes documents\Mes images\Commune district de nyon\prangins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381000"/>
            <a:ext cx="914400" cy="914400"/>
          </a:xfrm>
          <a:prstGeom prst="rect">
            <a:avLst/>
          </a:prstGeom>
          <a:noFill/>
          <a:ln w="9525">
            <a:solidFill>
              <a:schemeClr val="tx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600200" y="228600"/>
            <a:ext cx="7315200" cy="1143000"/>
          </a:xfrm>
        </p:spPr>
        <p:txBody>
          <a:bodyPr/>
          <a:lstStyle/>
          <a:p>
            <a:r>
              <a:rPr lang="fr-CH" b="1" dirty="0">
                <a:effectLst>
                  <a:outerShdw blurRad="38100" dist="38100" dir="2700000" algn="tl">
                    <a:srgbClr val="000000"/>
                  </a:outerShdw>
                </a:effectLst>
                <a:latin typeface="Arial Unicode MS" pitchFamily="34" charset="-128"/>
              </a:rPr>
              <a:t>Commune de Prangins</a:t>
            </a:r>
            <a:endParaRPr lang="fr-FR" b="1" dirty="0">
              <a:effectLst>
                <a:outerShdw blurRad="38100" dist="38100" dir="2700000" algn="tl">
                  <a:srgbClr val="000000"/>
                </a:outerShdw>
              </a:effectLst>
              <a:latin typeface="Arial Unicode MS" pitchFamily="34" charset="-128"/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81000" y="3124200"/>
            <a:ext cx="8534400" cy="1752600"/>
          </a:xfrm>
        </p:spPr>
        <p:txBody>
          <a:bodyPr/>
          <a:lstStyle/>
          <a:p>
            <a:r>
              <a:rPr lang="fr-CH" sz="40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 Unicode MS" pitchFamily="34" charset="-128"/>
              </a:rPr>
              <a:t>Conseil communal </a:t>
            </a:r>
            <a:r>
              <a:rPr lang="fr-CH" sz="4000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 Unicode MS" pitchFamily="34" charset="-128"/>
              </a:rPr>
              <a:t>du</a:t>
            </a:r>
          </a:p>
          <a:p>
            <a:r>
              <a:rPr lang="fr-CH" sz="4000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 Unicode MS" pitchFamily="34" charset="-128"/>
              </a:rPr>
              <a:t>10 décembre 2014</a:t>
            </a:r>
            <a:endParaRPr lang="fr-CH" sz="4000" dirty="0">
              <a:effectLst>
                <a:outerShdw blurRad="38100" dist="38100" dir="2700000" algn="tl">
                  <a:srgbClr val="000000"/>
                </a:outerShdw>
              </a:effectLst>
              <a:latin typeface="Arial Unicode MS" pitchFamily="34" charset="-128"/>
            </a:endParaRPr>
          </a:p>
          <a:p>
            <a:endParaRPr lang="fr-CH" sz="4000" dirty="0">
              <a:effectLst>
                <a:outerShdw blurRad="38100" dist="38100" dir="2700000" algn="tl">
                  <a:srgbClr val="000000"/>
                </a:outerShdw>
              </a:effectLst>
              <a:latin typeface="Arial Unicode MS" pitchFamily="34" charset="-128"/>
            </a:endParaRPr>
          </a:p>
          <a:p>
            <a:r>
              <a:rPr lang="fr-CH" sz="40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 Unicode MS" pitchFamily="34" charset="-128"/>
              </a:rPr>
              <a:t>Budget </a:t>
            </a:r>
            <a:r>
              <a:rPr lang="fr-CH" sz="4000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 Unicode MS" pitchFamily="34" charset="-128"/>
              </a:rPr>
              <a:t>2015</a:t>
            </a:r>
            <a:endParaRPr lang="fr-FR" sz="4000" dirty="0">
              <a:effectLst>
                <a:outerShdw blurRad="38100" dist="38100" dir="2700000" algn="tl">
                  <a:srgbClr val="000000"/>
                </a:outerShdw>
              </a:effectLst>
              <a:latin typeface="Arial Unicode MS" pitchFamily="34" charset="-128"/>
            </a:endParaRPr>
          </a:p>
        </p:txBody>
      </p:sp>
      <p:pic>
        <p:nvPicPr>
          <p:cNvPr id="2052" name="Picture 4" descr="D:\Mes documents\Mes images\Commune district de nyon\prangins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381000"/>
            <a:ext cx="914400" cy="914400"/>
          </a:xfrm>
          <a:prstGeom prst="rect">
            <a:avLst/>
          </a:prstGeom>
          <a:noFill/>
          <a:ln w="9525">
            <a:solidFill>
              <a:schemeClr val="tx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54095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1527446"/>
            <a:ext cx="7772400" cy="1470025"/>
          </a:xfrm>
        </p:spPr>
        <p:txBody>
          <a:bodyPr/>
          <a:lstStyle/>
          <a:p>
            <a:pPr algn="l"/>
            <a:r>
              <a:rPr lang="fr-CH" sz="3200" b="1" dirty="0"/>
              <a:t>Liste des </a:t>
            </a:r>
            <a:r>
              <a:rPr lang="fr-CH" sz="3200" b="1" dirty="0" smtClean="0"/>
              <a:t>amendements</a:t>
            </a:r>
            <a:r>
              <a:rPr lang="fr-CH" sz="3200" b="1" dirty="0"/>
              <a:t> </a:t>
            </a:r>
            <a:r>
              <a:rPr lang="fr-CH" sz="3200" b="1" dirty="0" smtClean="0"/>
              <a:t>de </a:t>
            </a:r>
            <a:r>
              <a:rPr lang="fr-CH" sz="3200" b="1" dirty="0"/>
              <a:t>la </a:t>
            </a:r>
            <a:r>
              <a:rPr lang="fr-CH" sz="3200" b="1" dirty="0" smtClean="0"/>
              <a:t>Municipalité</a:t>
            </a:r>
            <a:br>
              <a:rPr lang="fr-CH" sz="3200" b="1" dirty="0" smtClean="0"/>
            </a:br>
            <a:r>
              <a:rPr lang="fr-CH" sz="3200" b="1" dirty="0" smtClean="0"/>
              <a:t>relatifs </a:t>
            </a:r>
            <a:r>
              <a:rPr lang="fr-CH" sz="3200" b="1" dirty="0"/>
              <a:t>au </a:t>
            </a:r>
            <a:r>
              <a:rPr lang="fr-CH" sz="3200" b="1" dirty="0" smtClean="0"/>
              <a:t>préavis No </a:t>
            </a:r>
            <a:r>
              <a:rPr lang="fr-CH" sz="3200" b="1" dirty="0"/>
              <a:t>64/14 </a:t>
            </a:r>
            <a:r>
              <a:rPr lang="fr-CH" sz="3200" b="1" dirty="0" smtClean="0"/>
              <a:t>: Budget 2015</a:t>
            </a:r>
            <a:r>
              <a:rPr lang="fr-CH" b="1" dirty="0"/>
              <a:t> </a:t>
            </a:r>
            <a:endParaRPr lang="fr-CH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685091" y="3463944"/>
            <a:ext cx="7772400" cy="3384376"/>
          </a:xfrm>
        </p:spPr>
        <p:txBody>
          <a:bodyPr/>
          <a:lstStyle/>
          <a:p>
            <a:pPr algn="just"/>
            <a:r>
              <a:rPr lang="fr-CH" sz="2800" dirty="0" smtClean="0"/>
              <a:t>Amendement No 1 : </a:t>
            </a:r>
            <a:r>
              <a:rPr lang="fr-CH" sz="2800" b="1" dirty="0" smtClean="0"/>
              <a:t>Co 140.3522</a:t>
            </a:r>
          </a:p>
          <a:p>
            <a:pPr algn="just"/>
            <a:r>
              <a:rPr lang="fr-CH" sz="2800" b="1" dirty="0" smtClean="0"/>
              <a:t>Participation </a:t>
            </a:r>
            <a:r>
              <a:rPr lang="fr-CH" sz="2800" b="1" dirty="0"/>
              <a:t>réseau écologique Nyon Région </a:t>
            </a:r>
            <a:endParaRPr lang="fr-CH" sz="2800" dirty="0"/>
          </a:p>
          <a:p>
            <a:pPr algn="just"/>
            <a:r>
              <a:rPr lang="fr-CH" sz="2800" dirty="0"/>
              <a:t>La Municipalité propose de corriger le montant de ce compte et de le porter à CHF 4'400.- soit 1.10 par habitant selon les informations reçues en octobre 2014, et non </a:t>
            </a:r>
            <a:r>
              <a:rPr lang="fr-CH" sz="2800" dirty="0" smtClean="0"/>
              <a:t>1.50/hab. </a:t>
            </a:r>
            <a:r>
              <a:rPr lang="fr-CH" sz="2800" dirty="0"/>
              <a:t>comme initialement calculé.</a:t>
            </a:r>
            <a:endParaRPr lang="fr-CH" sz="2800" dirty="0" smtClean="0"/>
          </a:p>
        </p:txBody>
      </p:sp>
      <p:pic>
        <p:nvPicPr>
          <p:cNvPr id="8" name="Picture 4" descr="D:\Mes documents\Mes images\Commune district de nyon\prangins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381000"/>
            <a:ext cx="914400" cy="914400"/>
          </a:xfrm>
          <a:prstGeom prst="rect">
            <a:avLst/>
          </a:prstGeom>
          <a:noFill/>
          <a:ln w="9525">
            <a:solidFill>
              <a:schemeClr val="tx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Image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37791" y="148954"/>
            <a:ext cx="6468417" cy="12314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43897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685799" y="3473624"/>
            <a:ext cx="7772400" cy="3384376"/>
          </a:xfrm>
        </p:spPr>
        <p:txBody>
          <a:bodyPr/>
          <a:lstStyle/>
          <a:p>
            <a:pPr algn="just"/>
            <a:r>
              <a:rPr lang="fr-CH" sz="2800" dirty="0" smtClean="0"/>
              <a:t>Amendement No 2 : </a:t>
            </a:r>
            <a:r>
              <a:rPr lang="fr-CH" sz="2800" b="1" dirty="0" smtClean="0"/>
              <a:t>Co 354.3814</a:t>
            </a:r>
          </a:p>
          <a:p>
            <a:pPr algn="just"/>
            <a:r>
              <a:rPr lang="fr-CH" sz="2800" b="1" dirty="0" smtClean="0"/>
              <a:t>Attribution </a:t>
            </a:r>
            <a:r>
              <a:rPr lang="fr-CH" sz="2800" b="1" dirty="0"/>
              <a:t>aux financements spéciaux. </a:t>
            </a:r>
            <a:endParaRPr lang="fr-CH" sz="2800" dirty="0"/>
          </a:p>
          <a:p>
            <a:pPr algn="just"/>
            <a:r>
              <a:rPr lang="fr-CH" sz="2800" dirty="0"/>
              <a:t>La Municipalité propose de corriger le montant </a:t>
            </a:r>
            <a:r>
              <a:rPr lang="fr-CH" sz="2800" dirty="0" smtClean="0"/>
              <a:t>de ce compte </a:t>
            </a:r>
            <a:r>
              <a:rPr lang="fr-CH" sz="2800" dirty="0"/>
              <a:t>et de le porter à CHF 63'700.- afin d'équilibrer le chapitre 354 à la suite de l'ajustement des intérêts </a:t>
            </a:r>
            <a:r>
              <a:rPr lang="fr-CH" sz="2800" dirty="0" smtClean="0"/>
              <a:t>passifs.</a:t>
            </a:r>
          </a:p>
        </p:txBody>
      </p:sp>
      <p:pic>
        <p:nvPicPr>
          <p:cNvPr id="6" name="Picture 4" descr="D:\Mes documents\Mes images\Commune district de nyon\prangins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381000"/>
            <a:ext cx="914400" cy="914400"/>
          </a:xfrm>
          <a:prstGeom prst="rect">
            <a:avLst/>
          </a:prstGeom>
          <a:noFill/>
          <a:ln w="9525">
            <a:solidFill>
              <a:schemeClr val="tx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Imag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37791" y="148954"/>
            <a:ext cx="6468417" cy="1231499"/>
          </a:xfrm>
          <a:prstGeom prst="rect">
            <a:avLst/>
          </a:prstGeom>
        </p:spPr>
      </p:pic>
      <p:sp>
        <p:nvSpPr>
          <p:cNvPr id="9" name="Titre 1"/>
          <p:cNvSpPr txBox="1">
            <a:spLocks/>
          </p:cNvSpPr>
          <p:nvPr/>
        </p:nvSpPr>
        <p:spPr bwMode="auto">
          <a:xfrm>
            <a:off x="685800" y="1527446"/>
            <a:ext cx="7772400" cy="1470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charset="0"/>
              </a:defRPr>
            </a:lvl9pPr>
          </a:lstStyle>
          <a:p>
            <a:pPr algn="l"/>
            <a:r>
              <a:rPr lang="fr-CH" sz="3200" b="1" kern="0" dirty="0" smtClean="0"/>
              <a:t>Liste des amendements de la Municipalité</a:t>
            </a:r>
            <a:br>
              <a:rPr lang="fr-CH" sz="3200" b="1" kern="0" dirty="0" smtClean="0"/>
            </a:br>
            <a:r>
              <a:rPr lang="fr-CH" sz="3200" b="1" kern="0" dirty="0" smtClean="0"/>
              <a:t>relatifs au préavis No 64/14 : Budget 2015</a:t>
            </a:r>
            <a:r>
              <a:rPr lang="fr-CH" b="1" kern="0" dirty="0" smtClean="0"/>
              <a:t> </a:t>
            </a:r>
            <a:endParaRPr lang="fr-CH" kern="0" dirty="0"/>
          </a:p>
        </p:txBody>
      </p:sp>
    </p:spTree>
    <p:extLst>
      <p:ext uri="{BB962C8B-B14F-4D97-AF65-F5344CB8AC3E}">
        <p14:creationId xmlns:p14="http://schemas.microsoft.com/office/powerpoint/2010/main" val="530602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685799" y="3212976"/>
            <a:ext cx="7772400" cy="3384376"/>
          </a:xfrm>
        </p:spPr>
        <p:txBody>
          <a:bodyPr/>
          <a:lstStyle/>
          <a:p>
            <a:pPr algn="just"/>
            <a:r>
              <a:rPr lang="fr-CH" sz="2800" dirty="0" smtClean="0"/>
              <a:t>Amendement No 3 : </a:t>
            </a:r>
            <a:r>
              <a:rPr lang="fr-CH" sz="2800" b="1" dirty="0" smtClean="0"/>
              <a:t>Co 470.3114</a:t>
            </a:r>
          </a:p>
          <a:p>
            <a:pPr algn="just"/>
            <a:r>
              <a:rPr lang="fr-CH" sz="2800" b="1" dirty="0" smtClean="0"/>
              <a:t>Achat </a:t>
            </a:r>
            <a:r>
              <a:rPr lang="fr-CH" sz="2800" b="1" dirty="0"/>
              <a:t>de machines, matériel d'exploitation et d'entretien </a:t>
            </a:r>
            <a:endParaRPr lang="fr-CH" sz="2800" dirty="0"/>
          </a:p>
          <a:p>
            <a:pPr algn="just"/>
            <a:r>
              <a:rPr lang="fr-CH" sz="2800" dirty="0"/>
              <a:t>Le Municipalité propose de corriger le montant de ce compte et de le porter à CHF 7'000.-. L'investissement prévu (surveillance du port) sera, le cas échéant, proposé au Conseil par le biais d'un préavis.</a:t>
            </a:r>
            <a:endParaRPr lang="fr-CH" sz="2800" dirty="0" smtClean="0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37791" y="148954"/>
            <a:ext cx="6468417" cy="1231499"/>
          </a:xfrm>
          <a:prstGeom prst="rect">
            <a:avLst/>
          </a:prstGeom>
        </p:spPr>
      </p:pic>
      <p:pic>
        <p:nvPicPr>
          <p:cNvPr id="5" name="Picture 4" descr="D:\Mes documents\Mes images\Commune district de nyon\prangins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381000"/>
            <a:ext cx="914400" cy="914400"/>
          </a:xfrm>
          <a:prstGeom prst="rect">
            <a:avLst/>
          </a:prstGeom>
          <a:noFill/>
          <a:ln w="9525">
            <a:solidFill>
              <a:schemeClr val="tx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itre 5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CH" dirty="0" smtClean="0"/>
              <a:t> </a:t>
            </a:r>
            <a:endParaRPr lang="fr-CH" dirty="0"/>
          </a:p>
        </p:txBody>
      </p:sp>
      <p:sp>
        <p:nvSpPr>
          <p:cNvPr id="7" name="Titre 1"/>
          <p:cNvSpPr txBox="1">
            <a:spLocks/>
          </p:cNvSpPr>
          <p:nvPr/>
        </p:nvSpPr>
        <p:spPr bwMode="auto">
          <a:xfrm>
            <a:off x="685800" y="1527446"/>
            <a:ext cx="7772400" cy="1470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charset="0"/>
              </a:defRPr>
            </a:lvl9pPr>
          </a:lstStyle>
          <a:p>
            <a:pPr algn="l"/>
            <a:r>
              <a:rPr lang="fr-CH" sz="3200" b="1" kern="0" dirty="0" smtClean="0"/>
              <a:t>Liste des amendements de la Municipalité</a:t>
            </a:r>
            <a:br>
              <a:rPr lang="fr-CH" sz="3200" b="1" kern="0" dirty="0" smtClean="0"/>
            </a:br>
            <a:r>
              <a:rPr lang="fr-CH" sz="3200" b="1" kern="0" dirty="0" smtClean="0"/>
              <a:t>relatifs au préavis No 64/14 : Budget 2015</a:t>
            </a:r>
            <a:r>
              <a:rPr lang="fr-CH" b="1" kern="0" dirty="0" smtClean="0"/>
              <a:t> </a:t>
            </a:r>
            <a:endParaRPr lang="fr-CH" kern="0" dirty="0"/>
          </a:p>
        </p:txBody>
      </p:sp>
    </p:spTree>
    <p:extLst>
      <p:ext uri="{BB962C8B-B14F-4D97-AF65-F5344CB8AC3E}">
        <p14:creationId xmlns:p14="http://schemas.microsoft.com/office/powerpoint/2010/main" val="27907508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685800" y="3473624"/>
            <a:ext cx="7772400" cy="3384376"/>
          </a:xfrm>
        </p:spPr>
        <p:txBody>
          <a:bodyPr/>
          <a:lstStyle/>
          <a:p>
            <a:pPr algn="just"/>
            <a:r>
              <a:rPr lang="fr-CH" sz="2800" dirty="0" smtClean="0"/>
              <a:t>Amendement No 4 : </a:t>
            </a:r>
            <a:r>
              <a:rPr lang="fr-CH" sz="2800" b="1" dirty="0" smtClean="0"/>
              <a:t>Co 470.3303</a:t>
            </a:r>
          </a:p>
          <a:p>
            <a:pPr algn="just"/>
            <a:r>
              <a:rPr lang="fr-CH" sz="2800" b="1" dirty="0" smtClean="0"/>
              <a:t>Amortissement </a:t>
            </a:r>
            <a:r>
              <a:rPr lang="fr-CH" sz="2800" b="1" dirty="0"/>
              <a:t>amélioration du port des Abériaux </a:t>
            </a:r>
            <a:endParaRPr lang="fr-CH" sz="2800" dirty="0"/>
          </a:p>
          <a:p>
            <a:pPr algn="just"/>
            <a:r>
              <a:rPr lang="fr-CH" sz="2800" dirty="0"/>
              <a:t>La Municipalité propose de corriger le montant de ce compte et de le porter à CHF 138'800.-, soit 3,25% de la valeur résiduelle à fin 2014</a:t>
            </a:r>
            <a:r>
              <a:rPr lang="fr-CH" sz="2800" dirty="0" smtClean="0"/>
              <a:t>.</a:t>
            </a:r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37791" y="148954"/>
            <a:ext cx="6468417" cy="1231499"/>
          </a:xfrm>
          <a:prstGeom prst="rect">
            <a:avLst/>
          </a:prstGeom>
        </p:spPr>
      </p:pic>
      <p:pic>
        <p:nvPicPr>
          <p:cNvPr id="5" name="Picture 4" descr="D:\Mes documents\Mes images\Commune district de nyon\prangins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381000"/>
            <a:ext cx="914400" cy="914400"/>
          </a:xfrm>
          <a:prstGeom prst="rect">
            <a:avLst/>
          </a:prstGeom>
          <a:noFill/>
          <a:ln w="9525">
            <a:solidFill>
              <a:schemeClr val="tx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itre 5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CH" dirty="0" smtClean="0"/>
              <a:t> </a:t>
            </a:r>
            <a:endParaRPr lang="fr-CH" dirty="0"/>
          </a:p>
        </p:txBody>
      </p:sp>
      <p:sp>
        <p:nvSpPr>
          <p:cNvPr id="7" name="Titre 1"/>
          <p:cNvSpPr txBox="1">
            <a:spLocks/>
          </p:cNvSpPr>
          <p:nvPr/>
        </p:nvSpPr>
        <p:spPr bwMode="auto">
          <a:xfrm>
            <a:off x="685800" y="1527446"/>
            <a:ext cx="7772400" cy="1470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charset="0"/>
              </a:defRPr>
            </a:lvl9pPr>
          </a:lstStyle>
          <a:p>
            <a:pPr algn="l"/>
            <a:r>
              <a:rPr lang="fr-CH" sz="3200" b="1" kern="0" dirty="0" smtClean="0"/>
              <a:t>Liste des amendements de la Municipalité</a:t>
            </a:r>
            <a:br>
              <a:rPr lang="fr-CH" sz="3200" b="1" kern="0" dirty="0" smtClean="0"/>
            </a:br>
            <a:r>
              <a:rPr lang="fr-CH" sz="3200" b="1" kern="0" dirty="0" smtClean="0"/>
              <a:t>relatifs au préavis No 64/14 : Budget 2015</a:t>
            </a:r>
            <a:r>
              <a:rPr lang="fr-CH" b="1" kern="0" dirty="0" smtClean="0"/>
              <a:t> </a:t>
            </a:r>
            <a:endParaRPr lang="fr-CH" kern="0" dirty="0"/>
          </a:p>
        </p:txBody>
      </p:sp>
    </p:spTree>
    <p:extLst>
      <p:ext uri="{BB962C8B-B14F-4D97-AF65-F5344CB8AC3E}">
        <p14:creationId xmlns:p14="http://schemas.microsoft.com/office/powerpoint/2010/main" val="9905218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680099" y="3474437"/>
            <a:ext cx="7772400" cy="3384376"/>
          </a:xfrm>
        </p:spPr>
        <p:txBody>
          <a:bodyPr/>
          <a:lstStyle/>
          <a:p>
            <a:pPr algn="just"/>
            <a:r>
              <a:rPr lang="fr-CH" sz="2800" dirty="0" smtClean="0"/>
              <a:t>Amendement No 5 : </a:t>
            </a:r>
            <a:r>
              <a:rPr lang="fr-CH" sz="2800" b="1" dirty="0" smtClean="0"/>
              <a:t>Co 470.3811</a:t>
            </a:r>
          </a:p>
          <a:p>
            <a:pPr algn="just"/>
            <a:r>
              <a:rPr lang="fr-CH" sz="2800" b="1" dirty="0" smtClean="0"/>
              <a:t>Attribution </a:t>
            </a:r>
            <a:r>
              <a:rPr lang="fr-CH" sz="2800" b="1" dirty="0"/>
              <a:t>aux financements spéciaux port </a:t>
            </a:r>
            <a:endParaRPr lang="fr-CH" sz="2800" dirty="0"/>
          </a:p>
          <a:p>
            <a:pPr algn="just"/>
            <a:r>
              <a:rPr lang="fr-CH" sz="2800" dirty="0"/>
              <a:t>La Municipalité propose de corriger ce montant et de le porter à CHF 54'200.- afin d'équilibrer le chapitre 470 à la suite de l'ajustement des amortissements.</a:t>
            </a:r>
            <a:endParaRPr lang="fr-CH" sz="2800" dirty="0" smtClean="0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37791" y="148954"/>
            <a:ext cx="6468417" cy="1231499"/>
          </a:xfrm>
          <a:prstGeom prst="rect">
            <a:avLst/>
          </a:prstGeom>
        </p:spPr>
      </p:pic>
      <p:pic>
        <p:nvPicPr>
          <p:cNvPr id="5" name="Picture 4" descr="D:\Mes documents\Mes images\Commune district de nyon\prangins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381000"/>
            <a:ext cx="914400" cy="914400"/>
          </a:xfrm>
          <a:prstGeom prst="rect">
            <a:avLst/>
          </a:prstGeom>
          <a:noFill/>
          <a:ln w="9525">
            <a:solidFill>
              <a:schemeClr val="tx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itre 5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CH" dirty="0" smtClean="0"/>
              <a:t> </a:t>
            </a:r>
            <a:endParaRPr lang="fr-CH" dirty="0"/>
          </a:p>
        </p:txBody>
      </p:sp>
      <p:sp>
        <p:nvSpPr>
          <p:cNvPr id="7" name="Titre 1"/>
          <p:cNvSpPr txBox="1">
            <a:spLocks/>
          </p:cNvSpPr>
          <p:nvPr/>
        </p:nvSpPr>
        <p:spPr bwMode="auto">
          <a:xfrm>
            <a:off x="685800" y="1527446"/>
            <a:ext cx="7772400" cy="1470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charset="0"/>
              </a:defRPr>
            </a:lvl9pPr>
          </a:lstStyle>
          <a:p>
            <a:pPr algn="l"/>
            <a:r>
              <a:rPr lang="fr-CH" sz="3200" b="1" kern="0" smtClean="0"/>
              <a:t>Liste des amendements de la Municipalité</a:t>
            </a:r>
            <a:br>
              <a:rPr lang="fr-CH" sz="3200" b="1" kern="0" smtClean="0"/>
            </a:br>
            <a:r>
              <a:rPr lang="fr-CH" sz="3200" b="1" kern="0" smtClean="0"/>
              <a:t>relatifs au préavis No 64/14 : Budget 2015</a:t>
            </a:r>
            <a:r>
              <a:rPr lang="fr-CH" b="1" kern="0" smtClean="0"/>
              <a:t> </a:t>
            </a:r>
            <a:endParaRPr lang="fr-CH" kern="0" dirty="0"/>
          </a:p>
        </p:txBody>
      </p:sp>
    </p:spTree>
    <p:extLst>
      <p:ext uri="{BB962C8B-B14F-4D97-AF65-F5344CB8AC3E}">
        <p14:creationId xmlns:p14="http://schemas.microsoft.com/office/powerpoint/2010/main" val="15402535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685800" y="3473624"/>
            <a:ext cx="7772400" cy="3384376"/>
          </a:xfrm>
        </p:spPr>
        <p:txBody>
          <a:bodyPr/>
          <a:lstStyle/>
          <a:p>
            <a:pPr algn="just"/>
            <a:r>
              <a:rPr lang="fr-CH" sz="2800" dirty="0" smtClean="0"/>
              <a:t>Amendement No 6 : </a:t>
            </a:r>
            <a:r>
              <a:rPr lang="fr-CH" sz="2800" b="1" dirty="0"/>
              <a:t>Co </a:t>
            </a:r>
            <a:r>
              <a:rPr lang="fr-CH" sz="2800" b="1" dirty="0" smtClean="0"/>
              <a:t>520.3188</a:t>
            </a:r>
          </a:p>
          <a:p>
            <a:pPr algn="just"/>
            <a:r>
              <a:rPr lang="fr-CH" sz="2800" b="1" dirty="0" smtClean="0"/>
              <a:t>Frais </a:t>
            </a:r>
            <a:r>
              <a:rPr lang="fr-CH" sz="2800" b="1" dirty="0"/>
              <a:t>de transports </a:t>
            </a:r>
            <a:endParaRPr lang="fr-CH" sz="2800" dirty="0"/>
          </a:p>
          <a:p>
            <a:pPr algn="just"/>
            <a:r>
              <a:rPr lang="fr-CH" sz="2800" dirty="0"/>
              <a:t>La Municipalité propose de corriger le montant de ce compte et de le porter à CHF 58'050.-, afin d'ajuster le coût au nombre exact d'élèves transportés de Prangins à Nyon (129x450</a:t>
            </a:r>
            <a:r>
              <a:rPr lang="fr-CH" sz="2800" dirty="0" smtClean="0"/>
              <a:t>).</a:t>
            </a:r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37791" y="148954"/>
            <a:ext cx="6468417" cy="1231499"/>
          </a:xfrm>
          <a:prstGeom prst="rect">
            <a:avLst/>
          </a:prstGeom>
        </p:spPr>
      </p:pic>
      <p:pic>
        <p:nvPicPr>
          <p:cNvPr id="5" name="Picture 4" descr="D:\Mes documents\Mes images\Commune district de nyon\prangins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381000"/>
            <a:ext cx="914400" cy="914400"/>
          </a:xfrm>
          <a:prstGeom prst="rect">
            <a:avLst/>
          </a:prstGeom>
          <a:noFill/>
          <a:ln w="9525">
            <a:solidFill>
              <a:schemeClr val="tx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itre 5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CH" dirty="0" smtClean="0"/>
              <a:t> </a:t>
            </a:r>
            <a:endParaRPr lang="fr-CH" dirty="0"/>
          </a:p>
        </p:txBody>
      </p:sp>
      <p:sp>
        <p:nvSpPr>
          <p:cNvPr id="7" name="Titre 1"/>
          <p:cNvSpPr txBox="1">
            <a:spLocks/>
          </p:cNvSpPr>
          <p:nvPr/>
        </p:nvSpPr>
        <p:spPr bwMode="auto">
          <a:xfrm>
            <a:off x="685800" y="1527446"/>
            <a:ext cx="7772400" cy="1470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charset="0"/>
              </a:defRPr>
            </a:lvl9pPr>
          </a:lstStyle>
          <a:p>
            <a:pPr algn="l"/>
            <a:r>
              <a:rPr lang="fr-CH" sz="3200" b="1" kern="0" smtClean="0"/>
              <a:t>Liste des amendements de la Municipalité</a:t>
            </a:r>
            <a:br>
              <a:rPr lang="fr-CH" sz="3200" b="1" kern="0" smtClean="0"/>
            </a:br>
            <a:r>
              <a:rPr lang="fr-CH" sz="3200" b="1" kern="0" smtClean="0"/>
              <a:t>relatifs au préavis No 64/14 : Budget 2015</a:t>
            </a:r>
            <a:r>
              <a:rPr lang="fr-CH" b="1" kern="0" smtClean="0"/>
              <a:t> </a:t>
            </a:r>
            <a:endParaRPr lang="fr-CH" kern="0" dirty="0"/>
          </a:p>
        </p:txBody>
      </p:sp>
    </p:spTree>
    <p:extLst>
      <p:ext uri="{BB962C8B-B14F-4D97-AF65-F5344CB8AC3E}">
        <p14:creationId xmlns:p14="http://schemas.microsoft.com/office/powerpoint/2010/main" val="1012354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685800" y="3465010"/>
            <a:ext cx="7772400" cy="3384376"/>
          </a:xfrm>
        </p:spPr>
        <p:txBody>
          <a:bodyPr/>
          <a:lstStyle/>
          <a:p>
            <a:pPr algn="just"/>
            <a:r>
              <a:rPr lang="fr-CH" sz="2800" dirty="0" smtClean="0"/>
              <a:t>Amendement No 7 : </a:t>
            </a:r>
            <a:r>
              <a:rPr lang="fr-CH" sz="2800" b="1" dirty="0" smtClean="0"/>
              <a:t>Co 520.3522</a:t>
            </a:r>
          </a:p>
          <a:p>
            <a:pPr algn="just"/>
            <a:r>
              <a:rPr lang="fr-CH" sz="2800" b="1" dirty="0" smtClean="0"/>
              <a:t>Participation </a:t>
            </a:r>
            <a:r>
              <a:rPr lang="fr-CH" sz="2800" b="1" dirty="0"/>
              <a:t>de la commune (écolage) </a:t>
            </a:r>
            <a:endParaRPr lang="fr-CH" sz="2800" dirty="0"/>
          </a:p>
          <a:p>
            <a:pPr algn="just"/>
            <a:r>
              <a:rPr lang="fr-CH" sz="2800" dirty="0"/>
              <a:t>La Municipalité propose de corriger le montant de ce compte et de le porter à CHF 354'000.- afin d'ajuster le coût au nombre exact d'élèves scolarisés à </a:t>
            </a:r>
            <a:r>
              <a:rPr lang="fr-CH" sz="2800" dirty="0" smtClean="0"/>
              <a:t>Prangins </a:t>
            </a:r>
            <a:r>
              <a:rPr lang="fr-CH" sz="2800" dirty="0"/>
              <a:t>(118x3000</a:t>
            </a:r>
            <a:r>
              <a:rPr lang="fr-CH" sz="2800" dirty="0" smtClean="0"/>
              <a:t>).</a:t>
            </a:r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37791" y="148954"/>
            <a:ext cx="6468417" cy="1231499"/>
          </a:xfrm>
          <a:prstGeom prst="rect">
            <a:avLst/>
          </a:prstGeom>
        </p:spPr>
      </p:pic>
      <p:pic>
        <p:nvPicPr>
          <p:cNvPr id="5" name="Picture 4" descr="D:\Mes documents\Mes images\Commune district de nyon\prangins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381000"/>
            <a:ext cx="914400" cy="914400"/>
          </a:xfrm>
          <a:prstGeom prst="rect">
            <a:avLst/>
          </a:prstGeom>
          <a:noFill/>
          <a:ln w="9525">
            <a:solidFill>
              <a:schemeClr val="tx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itre 5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CH" dirty="0" smtClean="0"/>
              <a:t> </a:t>
            </a:r>
            <a:endParaRPr lang="fr-CH" dirty="0"/>
          </a:p>
        </p:txBody>
      </p:sp>
      <p:sp>
        <p:nvSpPr>
          <p:cNvPr id="7" name="Titre 1"/>
          <p:cNvSpPr txBox="1">
            <a:spLocks/>
          </p:cNvSpPr>
          <p:nvPr/>
        </p:nvSpPr>
        <p:spPr bwMode="auto">
          <a:xfrm>
            <a:off x="685800" y="1527446"/>
            <a:ext cx="7772400" cy="1470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charset="0"/>
              </a:defRPr>
            </a:lvl9pPr>
          </a:lstStyle>
          <a:p>
            <a:pPr algn="l"/>
            <a:r>
              <a:rPr lang="fr-CH" sz="3200" b="1" kern="0" smtClean="0"/>
              <a:t>Liste des amendements de la Municipalité</a:t>
            </a:r>
            <a:br>
              <a:rPr lang="fr-CH" sz="3200" b="1" kern="0" smtClean="0"/>
            </a:br>
            <a:r>
              <a:rPr lang="fr-CH" sz="3200" b="1" kern="0" smtClean="0"/>
              <a:t>relatifs au préavis No 64/14 : Budget 2015</a:t>
            </a:r>
            <a:r>
              <a:rPr lang="fr-CH" b="1" kern="0" smtClean="0"/>
              <a:t> </a:t>
            </a:r>
            <a:endParaRPr lang="fr-CH" kern="0" dirty="0"/>
          </a:p>
        </p:txBody>
      </p:sp>
    </p:spTree>
    <p:extLst>
      <p:ext uri="{BB962C8B-B14F-4D97-AF65-F5344CB8AC3E}">
        <p14:creationId xmlns:p14="http://schemas.microsoft.com/office/powerpoint/2010/main" val="24939285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667266" y="3455584"/>
            <a:ext cx="7772400" cy="3384376"/>
          </a:xfrm>
        </p:spPr>
        <p:txBody>
          <a:bodyPr/>
          <a:lstStyle/>
          <a:p>
            <a:pPr algn="just"/>
            <a:r>
              <a:rPr lang="fr-CH" sz="2800" dirty="0" smtClean="0"/>
              <a:t>Amendement No 8 : </a:t>
            </a:r>
            <a:r>
              <a:rPr lang="fr-CH" sz="2800" b="1" dirty="0" smtClean="0"/>
              <a:t>Co 540.3522</a:t>
            </a:r>
          </a:p>
          <a:p>
            <a:pPr algn="just"/>
            <a:r>
              <a:rPr lang="fr-CH" sz="2800" b="1" dirty="0" smtClean="0"/>
              <a:t>Participation </a:t>
            </a:r>
            <a:r>
              <a:rPr lang="fr-CH" sz="2800" b="1" dirty="0"/>
              <a:t>à l'office régional </a:t>
            </a:r>
            <a:endParaRPr lang="fr-CH" sz="2800" dirty="0"/>
          </a:p>
          <a:p>
            <a:pPr algn="just"/>
            <a:r>
              <a:rPr lang="fr-CH" sz="2800" dirty="0"/>
              <a:t>La Municipalité propose de corriger le montant de ce compte et de le porter à CHF 5'800.- soit 1.45/hab. et non 1.50/hab. comme initialement calculé.</a:t>
            </a:r>
            <a:endParaRPr lang="fr-CH" sz="2800" dirty="0" smtClean="0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37791" y="148954"/>
            <a:ext cx="6468417" cy="1231499"/>
          </a:xfrm>
          <a:prstGeom prst="rect">
            <a:avLst/>
          </a:prstGeom>
        </p:spPr>
      </p:pic>
      <p:pic>
        <p:nvPicPr>
          <p:cNvPr id="5" name="Picture 4" descr="D:\Mes documents\Mes images\Commune district de nyon\prangins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381000"/>
            <a:ext cx="914400" cy="914400"/>
          </a:xfrm>
          <a:prstGeom prst="rect">
            <a:avLst/>
          </a:prstGeom>
          <a:noFill/>
          <a:ln w="9525">
            <a:solidFill>
              <a:schemeClr val="tx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itre 5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CH" dirty="0" smtClean="0"/>
              <a:t> </a:t>
            </a:r>
            <a:endParaRPr lang="fr-CH" dirty="0"/>
          </a:p>
        </p:txBody>
      </p:sp>
      <p:sp>
        <p:nvSpPr>
          <p:cNvPr id="7" name="Titre 1"/>
          <p:cNvSpPr txBox="1">
            <a:spLocks/>
          </p:cNvSpPr>
          <p:nvPr/>
        </p:nvSpPr>
        <p:spPr bwMode="auto">
          <a:xfrm>
            <a:off x="685800" y="1527446"/>
            <a:ext cx="7772400" cy="1470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charset="0"/>
              </a:defRPr>
            </a:lvl9pPr>
          </a:lstStyle>
          <a:p>
            <a:pPr algn="l"/>
            <a:r>
              <a:rPr lang="fr-CH" sz="3200" b="1" kern="0" smtClean="0"/>
              <a:t>Liste des amendements de la Municipalité</a:t>
            </a:r>
            <a:br>
              <a:rPr lang="fr-CH" sz="3200" b="1" kern="0" smtClean="0"/>
            </a:br>
            <a:r>
              <a:rPr lang="fr-CH" sz="3200" b="1" kern="0" smtClean="0"/>
              <a:t>relatifs au préavis No 64/14 : Budget 2015</a:t>
            </a:r>
            <a:r>
              <a:rPr lang="fr-CH" b="1" kern="0" smtClean="0"/>
              <a:t> </a:t>
            </a:r>
            <a:endParaRPr lang="fr-CH" kern="0" dirty="0"/>
          </a:p>
        </p:txBody>
      </p:sp>
    </p:spTree>
    <p:extLst>
      <p:ext uri="{BB962C8B-B14F-4D97-AF65-F5344CB8AC3E}">
        <p14:creationId xmlns:p14="http://schemas.microsoft.com/office/powerpoint/2010/main" val="39835307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533400" y="1120774"/>
            <a:ext cx="2886472" cy="1470025"/>
          </a:xfrm>
        </p:spPr>
        <p:txBody>
          <a:bodyPr/>
          <a:lstStyle/>
          <a:p>
            <a:r>
              <a:rPr lang="fr-CH" b="1" dirty="0" smtClean="0"/>
              <a:t>1.Contexte</a:t>
            </a:r>
            <a:endParaRPr lang="fr-CH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553046" y="2187574"/>
            <a:ext cx="7507622" cy="3986114"/>
          </a:xfrm>
        </p:spPr>
        <p:txBody>
          <a:bodyPr/>
          <a:lstStyle/>
          <a:p>
            <a:pPr marL="457200" lvl="0" indent="-457200" algn="l">
              <a:buFont typeface="Arial" panose="020B0604020202020204" pitchFamily="34" charset="0"/>
              <a:buChar char="•"/>
            </a:pPr>
            <a:r>
              <a:rPr lang="fr-CH" sz="2800" dirty="0"/>
              <a:t>Respect du programme de législature </a:t>
            </a:r>
          </a:p>
          <a:p>
            <a:pPr marL="457200" lvl="0" indent="-457200" algn="l">
              <a:buFont typeface="Arial" panose="020B0604020202020204" pitchFamily="34" charset="0"/>
              <a:buChar char="•"/>
            </a:pPr>
            <a:r>
              <a:rPr lang="fr-CH" sz="2800" dirty="0"/>
              <a:t>Respect de la politique financière </a:t>
            </a:r>
          </a:p>
          <a:p>
            <a:pPr marL="457200" lvl="0" indent="-457200" algn="l">
              <a:buFont typeface="Arial" panose="020B0604020202020204" pitchFamily="34" charset="0"/>
              <a:buChar char="•"/>
            </a:pPr>
            <a:r>
              <a:rPr lang="fr-CH" sz="2800" dirty="0"/>
              <a:t>Traduire notre vision en actes</a:t>
            </a:r>
          </a:p>
          <a:p>
            <a:pPr marL="457200" lvl="0" indent="-457200" algn="l">
              <a:buFont typeface="Arial" panose="020B0604020202020204" pitchFamily="34" charset="0"/>
              <a:buChar char="•"/>
            </a:pPr>
            <a:r>
              <a:rPr lang="fr-CH" sz="2800" dirty="0"/>
              <a:t>Ne pas réduire les prestations offertes aux citoyens</a:t>
            </a:r>
          </a:p>
          <a:p>
            <a:pPr marL="457200" lvl="0" indent="-457200" algn="l">
              <a:buFont typeface="Arial" panose="020B0604020202020204" pitchFamily="34" charset="0"/>
              <a:buChar char="•"/>
            </a:pPr>
            <a:r>
              <a:rPr lang="fr-CH" sz="2800" dirty="0"/>
              <a:t>Adapter notre environnement et nos infrastructures au développement de notre Commune. </a:t>
            </a:r>
          </a:p>
          <a:p>
            <a:endParaRPr lang="fr-CH" dirty="0"/>
          </a:p>
        </p:txBody>
      </p:sp>
      <p:pic>
        <p:nvPicPr>
          <p:cNvPr id="4" name="Picture 4" descr="D:\Mes documents\Mes images\Commune district de nyon\prangins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381000"/>
            <a:ext cx="914400" cy="914400"/>
          </a:xfrm>
          <a:prstGeom prst="rect">
            <a:avLst/>
          </a:prstGeom>
          <a:noFill/>
          <a:ln w="9525">
            <a:solidFill>
              <a:schemeClr val="tx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1600200" y="228600"/>
            <a:ext cx="73152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charset="0"/>
              </a:defRPr>
            </a:lvl9pPr>
          </a:lstStyle>
          <a:p>
            <a:r>
              <a:rPr lang="fr-CH" b="1" kern="0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 Unicode MS" pitchFamily="34" charset="-128"/>
              </a:rPr>
              <a:t>Commune de Prangins</a:t>
            </a:r>
            <a:endParaRPr lang="fr-FR" b="1" kern="0" dirty="0">
              <a:effectLst>
                <a:outerShdw blurRad="38100" dist="38100" dir="2700000" algn="tl">
                  <a:srgbClr val="000000"/>
                </a:outerShdw>
              </a:effectLst>
              <a:latin typeface="Arial Unicode MS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6287295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533400" y="1120774"/>
            <a:ext cx="3678560" cy="1470025"/>
          </a:xfrm>
        </p:spPr>
        <p:txBody>
          <a:bodyPr/>
          <a:lstStyle/>
          <a:p>
            <a:r>
              <a:rPr lang="fr-CH" b="1" dirty="0" smtClean="0"/>
              <a:t>2. Contraintes</a:t>
            </a:r>
            <a:endParaRPr lang="fr-CH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553046" y="2187574"/>
            <a:ext cx="7507622" cy="3986114"/>
          </a:xfrm>
        </p:spPr>
        <p:txBody>
          <a:bodyPr/>
          <a:lstStyle/>
          <a:p>
            <a:pPr marL="457200" lvl="0" indent="-457200" algn="l">
              <a:buFont typeface="Arial" panose="020B0604020202020204" pitchFamily="34" charset="0"/>
              <a:buChar char="•"/>
            </a:pPr>
            <a:r>
              <a:rPr lang="fr-CH" sz="2800" dirty="0"/>
              <a:t>Assumer le bon </a:t>
            </a:r>
            <a:r>
              <a:rPr lang="fr-CH" sz="2800" dirty="0" smtClean="0"/>
              <a:t>résultat 2013</a:t>
            </a:r>
            <a:endParaRPr lang="fr-CH" sz="2800" dirty="0"/>
          </a:p>
          <a:p>
            <a:pPr marL="457200" lvl="0" indent="-457200" algn="l">
              <a:buFont typeface="Arial" panose="020B0604020202020204" pitchFamily="34" charset="0"/>
              <a:buChar char="•"/>
            </a:pPr>
            <a:r>
              <a:rPr lang="fr-CH" sz="2800" dirty="0"/>
              <a:t>Absorber l’évolution des charges </a:t>
            </a:r>
            <a:r>
              <a:rPr lang="fr-CH" sz="2800" dirty="0" err="1"/>
              <a:t>péréquatives</a:t>
            </a:r>
            <a:endParaRPr lang="fr-CH" sz="2800" dirty="0"/>
          </a:p>
          <a:p>
            <a:pPr marL="457200" lvl="0" indent="-457200" algn="l">
              <a:buFont typeface="Arial" panose="020B0604020202020204" pitchFamily="34" charset="0"/>
              <a:buChar char="•"/>
            </a:pPr>
            <a:r>
              <a:rPr lang="fr-CH" sz="2800" dirty="0"/>
              <a:t>Miser sur une augmentation réaliste des recettes fiscales</a:t>
            </a:r>
          </a:p>
          <a:p>
            <a:pPr marL="457200" lvl="0" indent="-457200" algn="l">
              <a:buFont typeface="Arial" panose="020B0604020202020204" pitchFamily="34" charset="0"/>
              <a:buChar char="•"/>
            </a:pPr>
            <a:r>
              <a:rPr lang="fr-CH" sz="2800" dirty="0"/>
              <a:t>Maîtriser nos charges de fonctionnement  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fr-CH" sz="2800" dirty="0"/>
              <a:t>Equilibrer le budget</a:t>
            </a:r>
            <a:endParaRPr lang="fr-CH" dirty="0"/>
          </a:p>
        </p:txBody>
      </p:sp>
      <p:pic>
        <p:nvPicPr>
          <p:cNvPr id="4" name="Picture 4" descr="D:\Mes documents\Mes images\Commune district de nyon\prangins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381000"/>
            <a:ext cx="914400" cy="914400"/>
          </a:xfrm>
          <a:prstGeom prst="rect">
            <a:avLst/>
          </a:prstGeom>
          <a:noFill/>
          <a:ln w="9525">
            <a:solidFill>
              <a:schemeClr val="tx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1600200" y="228600"/>
            <a:ext cx="73152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charset="0"/>
              </a:defRPr>
            </a:lvl9pPr>
          </a:lstStyle>
          <a:p>
            <a:r>
              <a:rPr lang="fr-CH" b="1" kern="0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 Unicode MS" pitchFamily="34" charset="-128"/>
              </a:rPr>
              <a:t>Commune de Prangins</a:t>
            </a:r>
            <a:endParaRPr lang="fr-FR" b="1" kern="0" dirty="0">
              <a:effectLst>
                <a:outerShdw blurRad="38100" dist="38100" dir="2700000" algn="tl">
                  <a:srgbClr val="000000"/>
                </a:outerShdw>
              </a:effectLst>
              <a:latin typeface="Arial Unicode MS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6490409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381000"/>
            <a:ext cx="7315200" cy="533400"/>
          </a:xfrm>
        </p:spPr>
        <p:txBody>
          <a:bodyPr/>
          <a:lstStyle/>
          <a:p>
            <a:r>
              <a:rPr lang="fr-CH" b="1">
                <a:effectLst>
                  <a:outerShdw blurRad="38100" dist="38100" dir="2700000" algn="tl">
                    <a:srgbClr val="000000"/>
                  </a:outerShdw>
                </a:effectLst>
                <a:latin typeface="Arial Unicode MS" pitchFamily="34" charset="-128"/>
              </a:rPr>
              <a:t>Commune de Prangins</a:t>
            </a:r>
            <a:endParaRPr lang="fr-FR" b="1">
              <a:effectLst>
                <a:outerShdw blurRad="38100" dist="38100" dir="2700000" algn="tl">
                  <a:srgbClr val="000000"/>
                </a:outerShdw>
              </a:effectLst>
              <a:latin typeface="Arial Unicode MS" pitchFamily="34" charset="-128"/>
            </a:endParaRPr>
          </a:p>
        </p:txBody>
      </p:sp>
      <p:pic>
        <p:nvPicPr>
          <p:cNvPr id="44035" name="Picture 3" descr="D:\Mes documents\Mes images\Commune district de nyon\prangins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381000"/>
            <a:ext cx="914400" cy="914400"/>
          </a:xfrm>
          <a:prstGeom prst="rect">
            <a:avLst/>
          </a:prstGeom>
          <a:noFill/>
          <a:ln w="9525">
            <a:solidFill>
              <a:schemeClr val="tx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4038" name="Text Box 6"/>
          <p:cNvSpPr txBox="1">
            <a:spLocks noChangeArrowheads="1"/>
          </p:cNvSpPr>
          <p:nvPr/>
        </p:nvSpPr>
        <p:spPr bwMode="auto">
          <a:xfrm>
            <a:off x="1676400" y="914400"/>
            <a:ext cx="5105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fr-CH" dirty="0" smtClean="0">
                <a:solidFill>
                  <a:schemeClr val="tx2"/>
                </a:solidFill>
                <a:latin typeface="Arial Narrow" pitchFamily="34" charset="0"/>
              </a:rPr>
              <a:t>Centres de </a:t>
            </a:r>
            <a:r>
              <a:rPr lang="fr-CH" dirty="0">
                <a:solidFill>
                  <a:schemeClr val="tx2"/>
                </a:solidFill>
                <a:latin typeface="Arial Narrow" pitchFamily="34" charset="0"/>
              </a:rPr>
              <a:t>c</a:t>
            </a:r>
            <a:r>
              <a:rPr lang="fr-CH" dirty="0" smtClean="0">
                <a:solidFill>
                  <a:schemeClr val="tx2"/>
                </a:solidFill>
                <a:latin typeface="Arial Narrow" pitchFamily="34" charset="0"/>
              </a:rPr>
              <a:t>harges </a:t>
            </a:r>
            <a:r>
              <a:rPr lang="fr-CH" dirty="0">
                <a:solidFill>
                  <a:schemeClr val="tx2"/>
                </a:solidFill>
                <a:latin typeface="Arial Narrow" pitchFamily="34" charset="0"/>
              </a:rPr>
              <a:t>&amp; </a:t>
            </a:r>
            <a:r>
              <a:rPr lang="fr-CH" dirty="0" smtClean="0">
                <a:solidFill>
                  <a:schemeClr val="tx2"/>
                </a:solidFill>
                <a:latin typeface="Arial Narrow" pitchFamily="34" charset="0"/>
              </a:rPr>
              <a:t>de revenus</a:t>
            </a:r>
            <a:endParaRPr lang="fr-FR" dirty="0">
              <a:solidFill>
                <a:schemeClr val="tx2"/>
              </a:solidFill>
              <a:latin typeface="Arial Narrow" pitchFamily="34" charset="0"/>
            </a:endParaRPr>
          </a:p>
        </p:txBody>
      </p:sp>
      <p:graphicFrame>
        <p:nvGraphicFramePr>
          <p:cNvPr id="9" name="Graphique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13019629"/>
              </p:ext>
            </p:extLst>
          </p:nvPr>
        </p:nvGraphicFramePr>
        <p:xfrm>
          <a:off x="683568" y="1371600"/>
          <a:ext cx="8050088" cy="48609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381000"/>
            <a:ext cx="7315200" cy="533400"/>
          </a:xfrm>
        </p:spPr>
        <p:txBody>
          <a:bodyPr/>
          <a:lstStyle/>
          <a:p>
            <a:r>
              <a:rPr lang="fr-CH" b="1" dirty="0">
                <a:effectLst>
                  <a:outerShdw blurRad="38100" dist="38100" dir="2700000" algn="tl">
                    <a:srgbClr val="000000"/>
                  </a:outerShdw>
                </a:effectLst>
                <a:latin typeface="Arial Unicode MS" pitchFamily="34" charset="-128"/>
              </a:rPr>
              <a:t>Commune de Prangins</a:t>
            </a:r>
            <a:endParaRPr lang="fr-FR" b="1" dirty="0">
              <a:effectLst>
                <a:outerShdw blurRad="38100" dist="38100" dir="2700000" algn="tl">
                  <a:srgbClr val="000000"/>
                </a:outerShdw>
              </a:effectLst>
              <a:latin typeface="Arial Unicode MS" pitchFamily="34" charset="-128"/>
            </a:endParaRPr>
          </a:p>
        </p:txBody>
      </p:sp>
      <p:pic>
        <p:nvPicPr>
          <p:cNvPr id="44035" name="Picture 3" descr="D:\Mes documents\Mes images\Commune district de nyon\prangins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381000"/>
            <a:ext cx="914400" cy="914400"/>
          </a:xfrm>
          <a:prstGeom prst="rect">
            <a:avLst/>
          </a:prstGeom>
          <a:noFill/>
          <a:ln w="9525">
            <a:solidFill>
              <a:schemeClr val="tx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4038" name="Text Box 6"/>
          <p:cNvSpPr txBox="1">
            <a:spLocks noChangeArrowheads="1"/>
          </p:cNvSpPr>
          <p:nvPr/>
        </p:nvSpPr>
        <p:spPr bwMode="auto">
          <a:xfrm>
            <a:off x="1676400" y="914400"/>
            <a:ext cx="5105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fr-CH" dirty="0" smtClean="0">
                <a:solidFill>
                  <a:schemeClr val="tx2"/>
                </a:solidFill>
                <a:latin typeface="Arial Narrow" pitchFamily="34" charset="0"/>
              </a:rPr>
              <a:t>Centres de </a:t>
            </a:r>
            <a:r>
              <a:rPr lang="fr-CH" dirty="0">
                <a:solidFill>
                  <a:schemeClr val="tx2"/>
                </a:solidFill>
                <a:latin typeface="Arial Narrow" pitchFamily="34" charset="0"/>
              </a:rPr>
              <a:t>c</a:t>
            </a:r>
            <a:r>
              <a:rPr lang="fr-CH" dirty="0" smtClean="0">
                <a:solidFill>
                  <a:schemeClr val="tx2"/>
                </a:solidFill>
                <a:latin typeface="Arial Narrow" pitchFamily="34" charset="0"/>
              </a:rPr>
              <a:t>harges </a:t>
            </a:r>
            <a:r>
              <a:rPr lang="fr-CH" dirty="0">
                <a:solidFill>
                  <a:schemeClr val="tx2"/>
                </a:solidFill>
                <a:latin typeface="Arial Narrow" pitchFamily="34" charset="0"/>
              </a:rPr>
              <a:t>&amp; </a:t>
            </a:r>
            <a:r>
              <a:rPr lang="fr-CH" dirty="0" smtClean="0">
                <a:solidFill>
                  <a:schemeClr val="tx2"/>
                </a:solidFill>
                <a:latin typeface="Arial Narrow" pitchFamily="34" charset="0"/>
              </a:rPr>
              <a:t>de revenus</a:t>
            </a:r>
            <a:endParaRPr lang="fr-FR" dirty="0">
              <a:solidFill>
                <a:schemeClr val="tx2"/>
              </a:solidFill>
              <a:latin typeface="Arial Narrow" pitchFamily="34" charset="0"/>
            </a:endParaRPr>
          </a:p>
        </p:txBody>
      </p:sp>
      <p:graphicFrame>
        <p:nvGraphicFramePr>
          <p:cNvPr id="18" name="Graphique 17"/>
          <p:cNvGraphicFramePr/>
          <p:nvPr>
            <p:extLst>
              <p:ext uri="{D42A27DB-BD31-4B8C-83A1-F6EECF244321}">
                <p14:modId xmlns:p14="http://schemas.microsoft.com/office/powerpoint/2010/main" val="2887457057"/>
              </p:ext>
            </p:extLst>
          </p:nvPr>
        </p:nvGraphicFramePr>
        <p:xfrm>
          <a:off x="533400" y="1371600"/>
          <a:ext cx="8071048" cy="50405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8051634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914400" y="381000"/>
            <a:ext cx="7315200" cy="533400"/>
          </a:xfrm>
          <a:prstGeom prst="rect">
            <a:avLst/>
          </a:prstGeom>
        </p:spPr>
        <p:txBody>
          <a:bodyPr/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charset="0"/>
              </a:defRPr>
            </a:lvl9pPr>
          </a:lstStyle>
          <a:p>
            <a:r>
              <a:rPr lang="fr-CH" b="1" kern="0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 Unicode MS" pitchFamily="34" charset="-128"/>
              </a:rPr>
              <a:t>Commune de Prangins</a:t>
            </a:r>
            <a:endParaRPr lang="fr-FR" b="1" kern="0" dirty="0">
              <a:effectLst>
                <a:outerShdw blurRad="38100" dist="38100" dir="2700000" algn="tl">
                  <a:srgbClr val="000000"/>
                </a:outerShdw>
              </a:effectLst>
              <a:latin typeface="Arial Unicode MS" pitchFamily="34" charset="-128"/>
            </a:endParaRPr>
          </a:p>
        </p:txBody>
      </p:sp>
      <p:pic>
        <p:nvPicPr>
          <p:cNvPr id="5" name="Picture 4" descr="D:\Mes documents\Mes images\Commune district de nyon\prangins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381000"/>
            <a:ext cx="914400" cy="914400"/>
          </a:xfrm>
          <a:prstGeom prst="rect">
            <a:avLst/>
          </a:prstGeom>
          <a:noFill/>
          <a:ln w="9525">
            <a:solidFill>
              <a:schemeClr val="tx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14" name="Graphique 13"/>
          <p:cNvGraphicFramePr/>
          <p:nvPr>
            <p:extLst>
              <p:ext uri="{D42A27DB-BD31-4B8C-83A1-F6EECF244321}">
                <p14:modId xmlns:p14="http://schemas.microsoft.com/office/powerpoint/2010/main" val="2785611875"/>
              </p:ext>
            </p:extLst>
          </p:nvPr>
        </p:nvGraphicFramePr>
        <p:xfrm>
          <a:off x="533400" y="2348880"/>
          <a:ext cx="8136904" cy="49685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5" name="Text Box 6"/>
          <p:cNvSpPr txBox="1">
            <a:spLocks noChangeArrowheads="1"/>
          </p:cNvSpPr>
          <p:nvPr/>
        </p:nvSpPr>
        <p:spPr bwMode="auto">
          <a:xfrm>
            <a:off x="1676400" y="914400"/>
            <a:ext cx="5105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endParaRPr lang="fr-FR" dirty="0">
              <a:solidFill>
                <a:schemeClr val="tx2"/>
              </a:solidFill>
              <a:latin typeface="Arial Narrow" pitchFamily="34" charset="0"/>
            </a:endParaRPr>
          </a:p>
        </p:txBody>
      </p:sp>
      <p:sp>
        <p:nvSpPr>
          <p:cNvPr id="16" name="Text Box 6"/>
          <p:cNvSpPr txBox="1">
            <a:spLocks noChangeArrowheads="1"/>
          </p:cNvSpPr>
          <p:nvPr/>
        </p:nvSpPr>
        <p:spPr bwMode="auto">
          <a:xfrm>
            <a:off x="3311860" y="1676400"/>
            <a:ext cx="252028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fr-CH" b="1" dirty="0" smtClean="0">
                <a:solidFill>
                  <a:schemeClr val="tx2"/>
                </a:solidFill>
                <a:latin typeface="Arial Narrow" pitchFamily="34" charset="0"/>
              </a:rPr>
              <a:t>Charges par nature</a:t>
            </a:r>
            <a:endParaRPr lang="fr-FR" b="1" dirty="0">
              <a:solidFill>
                <a:schemeClr val="tx2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952748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914400" y="381000"/>
            <a:ext cx="7315200" cy="533400"/>
          </a:xfrm>
          <a:prstGeom prst="rect">
            <a:avLst/>
          </a:prstGeom>
        </p:spPr>
        <p:txBody>
          <a:bodyPr/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charset="0"/>
              </a:defRPr>
            </a:lvl9pPr>
          </a:lstStyle>
          <a:p>
            <a:r>
              <a:rPr lang="fr-CH" b="1" kern="0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 Unicode MS" pitchFamily="34" charset="-128"/>
              </a:rPr>
              <a:t>Commune de Prangins</a:t>
            </a:r>
            <a:endParaRPr lang="fr-FR" b="1" kern="0" dirty="0">
              <a:effectLst>
                <a:outerShdw blurRad="38100" dist="38100" dir="2700000" algn="tl">
                  <a:srgbClr val="000000"/>
                </a:outerShdw>
              </a:effectLst>
              <a:latin typeface="Arial Unicode MS" pitchFamily="34" charset="-128"/>
            </a:endParaRPr>
          </a:p>
        </p:txBody>
      </p:sp>
      <p:pic>
        <p:nvPicPr>
          <p:cNvPr id="5" name="Picture 4" descr="D:\Mes documents\Mes images\Commune district de nyon\prangins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381000"/>
            <a:ext cx="914400" cy="914400"/>
          </a:xfrm>
          <a:prstGeom prst="rect">
            <a:avLst/>
          </a:prstGeom>
          <a:noFill/>
          <a:ln w="9525">
            <a:solidFill>
              <a:schemeClr val="tx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Text Box 6"/>
          <p:cNvSpPr txBox="1">
            <a:spLocks noChangeArrowheads="1"/>
          </p:cNvSpPr>
          <p:nvPr/>
        </p:nvSpPr>
        <p:spPr bwMode="auto">
          <a:xfrm>
            <a:off x="3311860" y="1676400"/>
            <a:ext cx="252028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fr-CH" b="1" dirty="0" smtClean="0">
                <a:solidFill>
                  <a:schemeClr val="tx2"/>
                </a:solidFill>
                <a:latin typeface="Arial Narrow" pitchFamily="34" charset="0"/>
              </a:rPr>
              <a:t>Revenus par nature</a:t>
            </a:r>
            <a:endParaRPr lang="fr-FR" b="1" dirty="0">
              <a:solidFill>
                <a:schemeClr val="tx2"/>
              </a:solidFill>
              <a:latin typeface="Arial Narrow" pitchFamily="34" charset="0"/>
            </a:endParaRPr>
          </a:p>
        </p:txBody>
      </p:sp>
      <p:graphicFrame>
        <p:nvGraphicFramePr>
          <p:cNvPr id="8" name="Graphique 7"/>
          <p:cNvGraphicFramePr/>
          <p:nvPr>
            <p:extLst>
              <p:ext uri="{D42A27DB-BD31-4B8C-83A1-F6EECF244321}">
                <p14:modId xmlns:p14="http://schemas.microsoft.com/office/powerpoint/2010/main" val="1018997896"/>
              </p:ext>
            </p:extLst>
          </p:nvPr>
        </p:nvGraphicFramePr>
        <p:xfrm>
          <a:off x="533400" y="2133600"/>
          <a:ext cx="8071048" cy="43917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9283450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533400" y="1120774"/>
            <a:ext cx="6630888" cy="1470025"/>
          </a:xfrm>
        </p:spPr>
        <p:txBody>
          <a:bodyPr/>
          <a:lstStyle/>
          <a:p>
            <a:pPr algn="l"/>
            <a:r>
              <a:rPr lang="fr-CH" b="1" dirty="0"/>
              <a:t>3</a:t>
            </a:r>
            <a:r>
              <a:rPr lang="fr-CH" b="1" dirty="0" smtClean="0"/>
              <a:t>. </a:t>
            </a:r>
            <a:r>
              <a:rPr lang="fr-CH" b="1" dirty="0"/>
              <a:t>Ressources Humaines</a:t>
            </a:r>
            <a:endParaRPr lang="fr-CH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553046" y="2187574"/>
            <a:ext cx="7979394" cy="3986114"/>
          </a:xfrm>
        </p:spPr>
        <p:txBody>
          <a:bodyPr/>
          <a:lstStyle/>
          <a:p>
            <a:pPr algn="l"/>
            <a:r>
              <a:rPr lang="fr-CH" sz="2400" b="1" dirty="0"/>
              <a:t>Masse salariale/Charges</a:t>
            </a:r>
            <a:r>
              <a:rPr lang="fr-CH" sz="2400" dirty="0"/>
              <a:t> (ch</a:t>
            </a:r>
            <a:r>
              <a:rPr lang="fr-CH" sz="2400" dirty="0" smtClean="0"/>
              <a:t>. 30 </a:t>
            </a:r>
            <a:r>
              <a:rPr lang="fr-CH" sz="2400" dirty="0"/>
              <a:t>/2014)</a:t>
            </a:r>
          </a:p>
          <a:p>
            <a:pPr algn="l"/>
            <a:r>
              <a:rPr lang="fr-CH" sz="2400" dirty="0" smtClean="0"/>
              <a:t>Vaud </a:t>
            </a:r>
            <a:r>
              <a:rPr lang="fr-CH" sz="2400" dirty="0"/>
              <a:t>27.11</a:t>
            </a:r>
            <a:r>
              <a:rPr lang="fr-CH" sz="2400" dirty="0" smtClean="0"/>
              <a:t>%; </a:t>
            </a:r>
            <a:r>
              <a:rPr lang="fr-CH" sz="2400" dirty="0"/>
              <a:t>Nyon 27,15</a:t>
            </a:r>
            <a:r>
              <a:rPr lang="fr-CH" sz="2400" dirty="0" smtClean="0"/>
              <a:t>%; </a:t>
            </a:r>
            <a:r>
              <a:rPr lang="fr-CH" sz="2400" dirty="0"/>
              <a:t>Gland 17.17</a:t>
            </a:r>
            <a:r>
              <a:rPr lang="fr-CH" sz="2400" dirty="0" smtClean="0"/>
              <a:t>%; </a:t>
            </a:r>
            <a:r>
              <a:rPr lang="fr-CH" sz="2400" dirty="0"/>
              <a:t>Coppet 18,3</a:t>
            </a:r>
            <a:r>
              <a:rPr lang="fr-CH" sz="2400" dirty="0" smtClean="0"/>
              <a:t>%;</a:t>
            </a:r>
          </a:p>
          <a:p>
            <a:pPr algn="l"/>
            <a:r>
              <a:rPr lang="fr-CH" sz="2400" dirty="0" err="1" smtClean="0"/>
              <a:t>Cheseaux</a:t>
            </a:r>
            <a:r>
              <a:rPr lang="fr-CH" sz="2400" dirty="0" smtClean="0"/>
              <a:t>-sur </a:t>
            </a:r>
            <a:r>
              <a:rPr lang="fr-CH" sz="2400" dirty="0"/>
              <a:t>Lausanne 20,39</a:t>
            </a:r>
            <a:r>
              <a:rPr lang="fr-CH" sz="2400" dirty="0" smtClean="0"/>
              <a:t>%; Sainte-Croix </a:t>
            </a:r>
            <a:r>
              <a:rPr lang="fr-CH" sz="2400" dirty="0"/>
              <a:t>22.95%</a:t>
            </a:r>
          </a:p>
          <a:p>
            <a:pPr algn="l"/>
            <a:r>
              <a:rPr lang="fr-CH" sz="2400" dirty="0"/>
              <a:t>              </a:t>
            </a:r>
            <a:r>
              <a:rPr lang="fr-CH" sz="2400" b="1" dirty="0" smtClean="0">
                <a:solidFill>
                  <a:srgbClr val="FF0000"/>
                </a:solidFill>
              </a:rPr>
              <a:t>Prangins</a:t>
            </a:r>
            <a:r>
              <a:rPr lang="fr-CH" sz="2400" b="1" dirty="0">
                <a:solidFill>
                  <a:schemeClr val="tx2"/>
                </a:solidFill>
              </a:rPr>
              <a:t> : 11,74 % en 2014 ; 10,99 % en 2015 !</a:t>
            </a:r>
            <a:endParaRPr lang="fr-CH" sz="2400" dirty="0">
              <a:solidFill>
                <a:schemeClr val="tx2"/>
              </a:solidFill>
            </a:endParaRPr>
          </a:p>
          <a:p>
            <a:pPr algn="l"/>
            <a:r>
              <a:rPr lang="fr-CH" sz="2400" b="1" dirty="0"/>
              <a:t> </a:t>
            </a:r>
            <a:endParaRPr lang="fr-CH" sz="2400" dirty="0"/>
          </a:p>
          <a:p>
            <a:pPr algn="l"/>
            <a:r>
              <a:rPr lang="fr-CH" sz="2400" b="1" dirty="0"/>
              <a:t>Nb de collaborateurs par 1000 </a:t>
            </a:r>
            <a:r>
              <a:rPr lang="fr-CH" sz="2400" b="1" dirty="0" smtClean="0"/>
              <a:t>habitants</a:t>
            </a:r>
          </a:p>
          <a:p>
            <a:pPr algn="l"/>
            <a:r>
              <a:rPr lang="fr-CH" sz="2400" dirty="0" smtClean="0"/>
              <a:t>(chiffres </a:t>
            </a:r>
            <a:r>
              <a:rPr lang="fr-CH" sz="2400" dirty="0"/>
              <a:t>2013 avec apprentis) </a:t>
            </a:r>
          </a:p>
          <a:p>
            <a:pPr algn="l"/>
            <a:r>
              <a:rPr lang="fr-CH" sz="2400" dirty="0"/>
              <a:t>Nyon  </a:t>
            </a:r>
            <a:r>
              <a:rPr lang="fr-CH" sz="2400" dirty="0" smtClean="0"/>
              <a:t>19.8;  </a:t>
            </a:r>
            <a:r>
              <a:rPr lang="fr-CH" sz="2400" dirty="0"/>
              <a:t>Gland  </a:t>
            </a:r>
            <a:r>
              <a:rPr lang="fr-CH" sz="2400" dirty="0" smtClean="0"/>
              <a:t>5,6; </a:t>
            </a:r>
            <a:r>
              <a:rPr lang="fr-CH" sz="2400" dirty="0"/>
              <a:t>Rolle </a:t>
            </a:r>
            <a:r>
              <a:rPr lang="fr-CH" sz="2400" dirty="0" smtClean="0"/>
              <a:t>10,7; </a:t>
            </a:r>
            <a:r>
              <a:rPr lang="fr-CH" sz="2400" dirty="0"/>
              <a:t>Coppet  6,5</a:t>
            </a:r>
          </a:p>
          <a:p>
            <a:pPr algn="l"/>
            <a:r>
              <a:rPr lang="fr-CH" sz="2400" dirty="0"/>
              <a:t>              </a:t>
            </a:r>
            <a:r>
              <a:rPr lang="fr-CH" sz="2400" b="1" dirty="0" smtClean="0">
                <a:solidFill>
                  <a:srgbClr val="FF0000"/>
                </a:solidFill>
              </a:rPr>
              <a:t>Prangins</a:t>
            </a:r>
            <a:r>
              <a:rPr lang="fr-CH" sz="2400" b="1" dirty="0">
                <a:solidFill>
                  <a:schemeClr val="tx2"/>
                </a:solidFill>
              </a:rPr>
              <a:t> : 5,7 en 2013 ; 5,7 en 2015 !</a:t>
            </a:r>
          </a:p>
          <a:p>
            <a:pPr algn="l"/>
            <a:endParaRPr lang="fr-CH" sz="2000" dirty="0"/>
          </a:p>
        </p:txBody>
      </p:sp>
      <p:pic>
        <p:nvPicPr>
          <p:cNvPr id="4" name="Picture 4" descr="D:\Mes documents\Mes images\Commune district de nyon\prangins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381000"/>
            <a:ext cx="914400" cy="914400"/>
          </a:xfrm>
          <a:prstGeom prst="rect">
            <a:avLst/>
          </a:prstGeom>
          <a:noFill/>
          <a:ln w="9525">
            <a:solidFill>
              <a:schemeClr val="tx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1600200" y="228600"/>
            <a:ext cx="73152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charset="0"/>
              </a:defRPr>
            </a:lvl9pPr>
          </a:lstStyle>
          <a:p>
            <a:r>
              <a:rPr lang="fr-CH" b="1" kern="0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 Unicode MS" pitchFamily="34" charset="-128"/>
              </a:rPr>
              <a:t>Commune de Prangins</a:t>
            </a:r>
            <a:endParaRPr lang="fr-FR" b="1" kern="0" dirty="0">
              <a:effectLst>
                <a:outerShdw blurRad="38100" dist="38100" dir="2700000" algn="tl">
                  <a:srgbClr val="000000"/>
                </a:outerShdw>
              </a:effectLst>
              <a:latin typeface="Arial Unicode MS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3045365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533400" y="1120774"/>
            <a:ext cx="6630888" cy="1470025"/>
          </a:xfrm>
        </p:spPr>
        <p:txBody>
          <a:bodyPr/>
          <a:lstStyle/>
          <a:p>
            <a:pPr lvl="0" algn="l"/>
            <a:r>
              <a:rPr lang="fr-CH" b="1" dirty="0" smtClean="0"/>
              <a:t>4. Amendements</a:t>
            </a:r>
            <a:endParaRPr lang="fr-CH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553046" y="2187574"/>
            <a:ext cx="7979394" cy="3986114"/>
          </a:xfrm>
        </p:spPr>
        <p:txBody>
          <a:bodyPr/>
          <a:lstStyle/>
          <a:p>
            <a:pPr marL="457200" lvl="0" indent="-457200" algn="l">
              <a:buFont typeface="Arial" panose="020B0604020202020204" pitchFamily="34" charset="0"/>
              <a:buChar char="•"/>
            </a:pPr>
            <a:r>
              <a:rPr lang="fr-CH" dirty="0"/>
              <a:t>8 amendements proposés par la Municipalité </a:t>
            </a:r>
          </a:p>
          <a:p>
            <a:pPr marL="457200" lvl="0" indent="-457200" algn="l">
              <a:buFont typeface="Arial" panose="020B0604020202020204" pitchFamily="34" charset="0"/>
              <a:buChar char="•"/>
            </a:pPr>
            <a:r>
              <a:rPr lang="fr-CH" dirty="0"/>
              <a:t>5 amendements proposés par la COFIN</a:t>
            </a:r>
          </a:p>
          <a:p>
            <a:r>
              <a:rPr lang="fr-CH" dirty="0"/>
              <a:t> </a:t>
            </a:r>
          </a:p>
          <a:p>
            <a:r>
              <a:rPr lang="fr-CH" i="1" dirty="0"/>
              <a:t>La Municipalité préavise négativement les amendements no 1 à 4 de la COFIN</a:t>
            </a:r>
            <a:endParaRPr lang="fr-CH" dirty="0"/>
          </a:p>
          <a:p>
            <a:r>
              <a:rPr lang="fr-CH" i="1" dirty="0"/>
              <a:t>…et favorablement  l’amendement no 5</a:t>
            </a:r>
            <a:endParaRPr lang="fr-CH" dirty="0"/>
          </a:p>
          <a:p>
            <a:pPr algn="l"/>
            <a:endParaRPr lang="fr-CH" sz="2000" dirty="0"/>
          </a:p>
        </p:txBody>
      </p:sp>
      <p:pic>
        <p:nvPicPr>
          <p:cNvPr id="4" name="Picture 4" descr="D:\Mes documents\Mes images\Commune district de nyon\prangins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381000"/>
            <a:ext cx="914400" cy="914400"/>
          </a:xfrm>
          <a:prstGeom prst="rect">
            <a:avLst/>
          </a:prstGeom>
          <a:noFill/>
          <a:ln w="9525">
            <a:solidFill>
              <a:schemeClr val="tx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1600200" y="228600"/>
            <a:ext cx="73152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charset="0"/>
              </a:defRPr>
            </a:lvl9pPr>
          </a:lstStyle>
          <a:p>
            <a:r>
              <a:rPr lang="fr-CH" b="1" kern="0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 Unicode MS" pitchFamily="34" charset="-128"/>
              </a:rPr>
              <a:t>Commune de Prangins</a:t>
            </a:r>
            <a:endParaRPr lang="fr-FR" b="1" kern="0" dirty="0">
              <a:effectLst>
                <a:outerShdw blurRad="38100" dist="38100" dir="2700000" algn="tl">
                  <a:srgbClr val="000000"/>
                </a:outerShdw>
              </a:effectLst>
              <a:latin typeface="Arial Unicode MS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2246267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dèle par défaut">
  <a:themeElements>
    <a:clrScheme name="">
      <a:dk1>
        <a:srgbClr val="808080"/>
      </a:dk1>
      <a:lt1>
        <a:srgbClr val="FFFF00"/>
      </a:lt1>
      <a:dk2>
        <a:srgbClr val="3366FF"/>
      </a:dk2>
      <a:lt2>
        <a:srgbClr val="FFFFFF"/>
      </a:lt2>
      <a:accent1>
        <a:srgbClr val="00CC99"/>
      </a:accent1>
      <a:accent2>
        <a:srgbClr val="3333CC"/>
      </a:accent2>
      <a:accent3>
        <a:srgbClr val="ADB8FF"/>
      </a:accent3>
      <a:accent4>
        <a:srgbClr val="DADA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Modèle par défaut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lnDef>
  </a:objectDefaults>
  <a:extraClrSchemeLst>
    <a:extraClrScheme>
      <a:clrScheme name="Modèle par défaut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999</TotalTime>
  <Words>614</Words>
  <Application>Microsoft Office PowerPoint</Application>
  <PresentationFormat>Affichage à l'écran (4:3)</PresentationFormat>
  <Paragraphs>103</Paragraphs>
  <Slides>18</Slides>
  <Notes>0</Notes>
  <HiddenSlides>2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18</vt:i4>
      </vt:variant>
    </vt:vector>
  </HeadingPairs>
  <TitlesOfParts>
    <vt:vector size="23" baseType="lpstr">
      <vt:lpstr>Arial Unicode MS</vt:lpstr>
      <vt:lpstr>Arial</vt:lpstr>
      <vt:lpstr>Arial Narrow</vt:lpstr>
      <vt:lpstr>Times New Roman</vt:lpstr>
      <vt:lpstr>Modèle par défaut</vt:lpstr>
      <vt:lpstr>Commune de Prangins</vt:lpstr>
      <vt:lpstr>1.Contexte</vt:lpstr>
      <vt:lpstr>2. Contraintes</vt:lpstr>
      <vt:lpstr>Commune de Prangins</vt:lpstr>
      <vt:lpstr>Commune de Prangins</vt:lpstr>
      <vt:lpstr>Présentation PowerPoint</vt:lpstr>
      <vt:lpstr>Présentation PowerPoint</vt:lpstr>
      <vt:lpstr>3. Ressources Humaines</vt:lpstr>
      <vt:lpstr>4. Amendements</vt:lpstr>
      <vt:lpstr>Commune de Prangins</vt:lpstr>
      <vt:lpstr>Liste des amendements de la Municipalité relatifs au préavis No 64/14 : Budget 2015 </vt:lpstr>
      <vt:lpstr>Présentation PowerPoint</vt:lpstr>
      <vt:lpstr> </vt:lpstr>
      <vt:lpstr> </vt:lpstr>
      <vt:lpstr> </vt:lpstr>
      <vt:lpstr> </vt:lpstr>
      <vt:lpstr> </vt:lpstr>
      <vt:lpstr> </vt:lpstr>
    </vt:vector>
  </TitlesOfParts>
  <Company>Fiduciaire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Saugy David</dc:creator>
  <cp:lastModifiedBy>Patricia Jaquier</cp:lastModifiedBy>
  <cp:revision>74</cp:revision>
  <dcterms:created xsi:type="dcterms:W3CDTF">2007-06-21T10:08:05Z</dcterms:created>
  <dcterms:modified xsi:type="dcterms:W3CDTF">2015-01-30T14:08:07Z</dcterms:modified>
</cp:coreProperties>
</file>